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64" r:id="rId2"/>
    <p:sldId id="266" r:id="rId3"/>
    <p:sldId id="275" r:id="rId4"/>
    <p:sldId id="276" r:id="rId5"/>
    <p:sldId id="269" r:id="rId6"/>
    <p:sldId id="274" r:id="rId7"/>
    <p:sldId id="286" r:id="rId8"/>
    <p:sldId id="277" r:id="rId9"/>
    <p:sldId id="284" r:id="rId10"/>
    <p:sldId id="268" r:id="rId11"/>
    <p:sldId id="291" r:id="rId12"/>
    <p:sldId id="298" r:id="rId13"/>
    <p:sldId id="330" r:id="rId14"/>
    <p:sldId id="303" r:id="rId15"/>
    <p:sldId id="290" r:id="rId16"/>
    <p:sldId id="296" r:id="rId17"/>
    <p:sldId id="293" r:id="rId18"/>
    <p:sldId id="308" r:id="rId19"/>
    <p:sldId id="297" r:id="rId20"/>
    <p:sldId id="300" r:id="rId21"/>
    <p:sldId id="301" r:id="rId22"/>
    <p:sldId id="302" r:id="rId23"/>
    <p:sldId id="320" r:id="rId24"/>
    <p:sldId id="307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1" r:id="rId37"/>
    <p:sldId id="322" r:id="rId38"/>
    <p:sldId id="324" r:id="rId39"/>
    <p:sldId id="325" r:id="rId40"/>
    <p:sldId id="327" r:id="rId41"/>
    <p:sldId id="328" r:id="rId42"/>
    <p:sldId id="329" r:id="rId43"/>
    <p:sldId id="331" r:id="rId44"/>
    <p:sldId id="338" r:id="rId45"/>
    <p:sldId id="333" r:id="rId46"/>
    <p:sldId id="339" r:id="rId47"/>
    <p:sldId id="335" r:id="rId48"/>
    <p:sldId id="336" r:id="rId49"/>
    <p:sldId id="337" r:id="rId50"/>
    <p:sldId id="340" r:id="rId51"/>
    <p:sldId id="341" r:id="rId52"/>
    <p:sldId id="342" r:id="rId53"/>
    <p:sldId id="343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000000"/>
    <a:srgbClr val="CFE7F1"/>
    <a:srgbClr val="E7E6E6"/>
    <a:srgbClr val="4F7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1"/>
    <p:restoredTop sz="93609"/>
  </p:normalViewPr>
  <p:slideViewPr>
    <p:cSldViewPr snapToGrid="0" snapToObjects="1">
      <p:cViewPr varScale="1">
        <p:scale>
          <a:sx n="107" d="100"/>
          <a:sy n="107" d="100"/>
        </p:scale>
        <p:origin x="152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99FC43-7065-F348-8836-4FD247176936}" type="datetimeFigureOut">
              <a:rPr lang="en-US" smtClean="0"/>
              <a:t>7/19/21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58827-50F8-FA48-AA76-4283E737E7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166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81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17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16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33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11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56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34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5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2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856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637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855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Management Plane / Control Plane annotations (on the right side) may be extraneous, but I included them here to show how those specific labels could be retained if necessary. </a:t>
            </a:r>
          </a:p>
          <a:p>
            <a:r>
              <a:rPr lang="en-US" dirty="0"/>
              <a:t>Also, “SDN Controller” in this and the next slide could </a:t>
            </a:r>
            <a:r>
              <a:rPr lang="en-US"/>
              <a:t>be just “Controller”.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4FBC3A-A12C-40F9-BB8D-BC30C79013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97143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4FBC3A-A12C-40F9-BB8D-BC30C79013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46184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Management Plane / Control Plane annotations (on the right side) may be extraneous, but I included them here to show how those specific labels could be retained if necessary. </a:t>
            </a:r>
          </a:p>
          <a:p>
            <a:r>
              <a:rPr lang="en-US" dirty="0"/>
              <a:t>Also, “SDN Controller” in this and the next slide could be just “Controller”.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4FBC3A-A12C-40F9-BB8D-BC30C79013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5195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22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84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42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598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6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28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41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7/19/21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38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7/19/21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656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7/19/21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656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892" y="51313"/>
            <a:ext cx="10708216" cy="96877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1892" y="1500614"/>
            <a:ext cx="10708216" cy="458049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2667">
                <a:solidFill>
                  <a:schemeClr val="bg1"/>
                </a:solidFill>
                <a:latin typeface="+mj-lt"/>
                <a:cs typeface="Gotham Boo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472414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7/19/21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35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7/19/21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556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7/19/21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215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7/19/21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63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7/19/21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340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7/19/21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40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7/19/21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477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7/19/21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96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7E163-DB95-D24D-8C95-263DECB1FC34}" type="datetimeFigureOut">
              <a:rPr lang="en-US" smtClean="0"/>
              <a:t>7/19/21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16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13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" t="1500" r="3650" b="5499"/>
          <a:stretch>
            <a:fillRect/>
          </a:stretch>
        </p:blipFill>
        <p:spPr bwMode="auto">
          <a:xfrm>
            <a:off x="203200" y="1042147"/>
            <a:ext cx="4470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12800" y="2993851"/>
            <a:ext cx="2540000" cy="8737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OS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12800" y="4064746"/>
            <a:ext cx="2540000" cy="8919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Hardware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6921912" y="1299233"/>
            <a:ext cx="4434360" cy="685800"/>
            <a:chOff x="6890780" y="1299233"/>
            <a:chExt cx="4434360" cy="6858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051234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978802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9063716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8339404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7615092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689078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12800" y="1881951"/>
            <a:ext cx="2540000" cy="8923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Applications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845667" y="3299960"/>
            <a:ext cx="1524000" cy="762000"/>
          </a:xfrm>
          <a:prstGeom prst="rightArrow">
            <a:avLst>
              <a:gd name="adj1" fmla="val 50000"/>
              <a:gd name="adj2" fmla="val 6865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121864" tIns="60932" rIns="121864" bIns="60932" anchor="ctr"/>
          <a:lstStyle/>
          <a:p>
            <a:pPr algn="ctr" defTabSz="609251"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6" name="Group 51"/>
          <p:cNvGrpSpPr>
            <a:grpSpLocks/>
          </p:cNvGrpSpPr>
          <p:nvPr/>
        </p:nvGrpSpPr>
        <p:grpSpPr bwMode="auto">
          <a:xfrm>
            <a:off x="7411892" y="3596389"/>
            <a:ext cx="3454400" cy="461665"/>
            <a:chOff x="6019800" y="3200400"/>
            <a:chExt cx="2590800" cy="46152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019800" y="3427343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665360" cy="4615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grpSp>
        <p:nvGrpSpPr>
          <p:cNvPr id="29" name="Group 57"/>
          <p:cNvGrpSpPr>
            <a:grpSpLocks/>
          </p:cNvGrpSpPr>
          <p:nvPr/>
        </p:nvGrpSpPr>
        <p:grpSpPr bwMode="auto">
          <a:xfrm>
            <a:off x="6841594" y="2128746"/>
            <a:ext cx="4594996" cy="1380283"/>
            <a:chOff x="5448258" y="1743915"/>
            <a:chExt cx="3446247" cy="1380285"/>
          </a:xfrm>
        </p:grpSpPr>
        <p:sp>
          <p:nvSpPr>
            <p:cNvPr id="30" name="Rounded Rectangle 29"/>
            <p:cNvSpPr/>
            <p:nvPr/>
          </p:nvSpPr>
          <p:spPr bwMode="auto">
            <a:xfrm>
              <a:off x="6819858" y="2286000"/>
              <a:ext cx="876342" cy="8382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Linux</a:t>
              </a: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8012393" y="2286000"/>
              <a:ext cx="882112" cy="8382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Mac</a:t>
              </a:r>
            </a:p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5448258" y="2286000"/>
              <a:ext cx="1027515" cy="8382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Windows</a:t>
              </a:r>
            </a:p>
          </p:txBody>
        </p:sp>
        <p:sp>
          <p:nvSpPr>
            <p:cNvPr id="33" name="TextBox 23"/>
            <p:cNvSpPr txBox="1">
              <a:spLocks noChangeArrowheads="1"/>
            </p:cNvSpPr>
            <p:nvPr/>
          </p:nvSpPr>
          <p:spPr bwMode="auto">
            <a:xfrm>
              <a:off x="6497895" y="2526268"/>
              <a:ext cx="327254" cy="43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34" name="TextBox 24"/>
            <p:cNvSpPr txBox="1">
              <a:spLocks noChangeArrowheads="1"/>
            </p:cNvSpPr>
            <p:nvPr/>
          </p:nvSpPr>
          <p:spPr bwMode="auto">
            <a:xfrm>
              <a:off x="7685139" y="2514599"/>
              <a:ext cx="327254" cy="43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grpSp>
          <p:nvGrpSpPr>
            <p:cNvPr id="35" name="Group 52"/>
            <p:cNvGrpSpPr>
              <a:grpSpLocks/>
            </p:cNvGrpSpPr>
            <p:nvPr/>
          </p:nvGrpSpPr>
          <p:grpSpPr bwMode="auto">
            <a:xfrm>
              <a:off x="5943600" y="1743915"/>
              <a:ext cx="2590800" cy="461666"/>
              <a:chOff x="6019800" y="3115515"/>
              <a:chExt cx="2590800" cy="461666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>
                <a:off x="6019800" y="3368421"/>
                <a:ext cx="2590800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115515"/>
                <a:ext cx="1665360" cy="4616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pPr defTabSz="609251" eaLnBrk="1" hangingPunct="1"/>
                <a:r>
                  <a:rPr lang="en-US" dirty="0">
                    <a:solidFill>
                      <a:prstClr val="black"/>
                    </a:solidFill>
                    <a:latin typeface="Arial" charset="0"/>
                  </a:rPr>
                  <a:t>Open Interface</a:t>
                </a:r>
              </a:p>
            </p:txBody>
          </p:sp>
        </p:grpSp>
      </p:grpSp>
      <p:sp>
        <p:nvSpPr>
          <p:cNvPr id="39" name="TextBox 47"/>
          <p:cNvSpPr txBox="1">
            <a:spLocks noChangeArrowheads="1"/>
          </p:cNvSpPr>
          <p:nvPr/>
        </p:nvSpPr>
        <p:spPr bwMode="auto">
          <a:xfrm>
            <a:off x="-309030" y="1881951"/>
            <a:ext cx="246173" cy="61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64" tIns="60932" rIns="121864" bIns="60932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09251" eaLnBrk="1" hangingPunct="1"/>
            <a:endParaRPr lang="en-US" sz="3200" dirty="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00" y="4536072"/>
            <a:ext cx="1738954" cy="1304216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 bwMode="auto">
          <a:xfrm>
            <a:off x="7615092" y="4118280"/>
            <a:ext cx="3048000" cy="8384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dirty="0">
                <a:solidFill>
                  <a:prstClr val="white"/>
                </a:solidFill>
                <a:latin typeface="+mn-lt"/>
              </a:rPr>
              <a:t>Microprocessors</a:t>
            </a:r>
          </a:p>
        </p:txBody>
      </p:sp>
    </p:spTree>
    <p:extLst>
      <p:ext uri="{BB962C8B-B14F-4D97-AF65-F5344CB8AC3E}">
        <p14:creationId xmlns:p14="http://schemas.microsoft.com/office/powerpoint/2010/main" val="3832091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54743" y="1946787"/>
            <a:ext cx="7974932" cy="40539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000">
                <a:solidFill>
                  <a:schemeClr val="tx1"/>
                </a:solidFill>
              </a:rPr>
              <a:t>Bare-Metal </a:t>
            </a:r>
            <a:r>
              <a:rPr lang="en-US" sz="2000" dirty="0">
                <a:solidFill>
                  <a:schemeClr val="tx1"/>
                </a:solidFill>
              </a:rPr>
              <a:t>Switch   </a:t>
            </a:r>
          </a:p>
        </p:txBody>
      </p:sp>
      <p:sp>
        <p:nvSpPr>
          <p:cNvPr id="5" name="Rectangle 4"/>
          <p:cNvSpPr/>
          <p:nvPr/>
        </p:nvSpPr>
        <p:spPr>
          <a:xfrm>
            <a:off x="6672269" y="2520796"/>
            <a:ext cx="1685925" cy="1300162"/>
          </a:xfrm>
          <a:prstGeom prst="rect">
            <a:avLst/>
          </a:prstGeom>
          <a:solidFill>
            <a:schemeClr val="bg1"/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CPU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(Control)</a:t>
            </a:r>
          </a:p>
        </p:txBody>
      </p:sp>
      <p:sp>
        <p:nvSpPr>
          <p:cNvPr id="6" name="Rectangle 5"/>
          <p:cNvSpPr/>
          <p:nvPr/>
        </p:nvSpPr>
        <p:spPr>
          <a:xfrm>
            <a:off x="1351296" y="2197510"/>
            <a:ext cx="4191007" cy="1931579"/>
          </a:xfrm>
          <a:prstGeom prst="rect">
            <a:avLst/>
          </a:prstGeom>
          <a:solidFill>
            <a:schemeClr val="bg1"/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Network </a:t>
            </a:r>
            <a:r>
              <a:rPr lang="en-US" sz="2000">
                <a:solidFill>
                  <a:schemeClr val="tx1"/>
                </a:solidFill>
              </a:rPr>
              <a:t>Processing Unit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5542303" y="3056577"/>
            <a:ext cx="1129966" cy="228600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51296" y="4963523"/>
            <a:ext cx="4191007" cy="823911"/>
          </a:xfrm>
          <a:prstGeom prst="rect">
            <a:avLst/>
          </a:prstGeom>
          <a:solidFill>
            <a:schemeClr val="bg1"/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48x40G </a:t>
            </a:r>
            <a:r>
              <a:rPr lang="en-US" dirty="0">
                <a:solidFill>
                  <a:schemeClr val="tx1"/>
                </a:solidFill>
              </a:rPr>
              <a:t>SFP+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(Ports 1~48)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607351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84547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083601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307439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27446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Up-Down Arrow 14"/>
          <p:cNvSpPr/>
          <p:nvPr/>
        </p:nvSpPr>
        <p:spPr>
          <a:xfrm>
            <a:off x="3266582" y="4129089"/>
            <a:ext cx="360434" cy="834434"/>
          </a:xfrm>
          <a:prstGeom prst="up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403935" y="591026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. .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069680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18239" y="43665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SFI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821652" y="324088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PCIe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484275" y="3457809"/>
            <a:ext cx="3918353" cy="5664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SRAM (Packet Buffers)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64503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071709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48634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900975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30834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71667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14362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55195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95036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03331" y="2628885"/>
            <a:ext cx="3899297" cy="7643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Forwarding Pipeline</a:t>
            </a:r>
          </a:p>
        </p:txBody>
      </p:sp>
      <p:sp>
        <p:nvSpPr>
          <p:cNvPr id="2" name="Right Arrow 1"/>
          <p:cNvSpPr/>
          <p:nvPr/>
        </p:nvSpPr>
        <p:spPr>
          <a:xfrm>
            <a:off x="1664503" y="2707827"/>
            <a:ext cx="3523987" cy="580070"/>
          </a:xfrm>
          <a:prstGeom prst="rightArrow">
            <a:avLst>
              <a:gd name="adj1" fmla="val 50000"/>
              <a:gd name="adj2" fmla="val 34745"/>
            </a:avLst>
          </a:prstGeom>
          <a:solidFill>
            <a:srgbClr val="5B9BD5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03675" y="6279594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Network</a:t>
            </a:r>
          </a:p>
        </p:txBody>
      </p:sp>
      <p:cxnSp>
        <p:nvCxnSpPr>
          <p:cNvPr id="31" name="Straight Arrow Connector 30"/>
          <p:cNvCxnSpPr>
            <a:stCxn id="34" idx="2"/>
            <a:endCxn id="14" idx="1"/>
          </p:cNvCxnSpPr>
          <p:nvPr/>
        </p:nvCxnSpPr>
        <p:spPr>
          <a:xfrm>
            <a:off x="6104505" y="1701920"/>
            <a:ext cx="2781" cy="141180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951336" y="1332588"/>
            <a:ext cx="230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Management Network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485695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652170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2516218" y="5772844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740056" y="5772844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618839" y="36058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237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roup 198"/>
          <p:cNvGrpSpPr/>
          <p:nvPr/>
        </p:nvGrpSpPr>
        <p:grpSpPr>
          <a:xfrm>
            <a:off x="581895" y="2539679"/>
            <a:ext cx="1231257" cy="2258016"/>
            <a:chOff x="415635" y="2539679"/>
            <a:chExt cx="1231257" cy="2258016"/>
          </a:xfrm>
        </p:grpSpPr>
        <p:sp>
          <p:nvSpPr>
            <p:cNvPr id="135" name="Rectangle 134"/>
            <p:cNvSpPr/>
            <p:nvPr/>
          </p:nvSpPr>
          <p:spPr>
            <a:xfrm>
              <a:off x="415635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4" name="Curved Connector 173"/>
            <p:cNvCxnSpPr>
              <a:stCxn id="168" idx="0"/>
              <a:endCxn id="169" idx="0"/>
            </p:cNvCxnSpPr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urved Connector 179"/>
            <p:cNvCxnSpPr>
              <a:stCxn id="168" idx="4"/>
              <a:endCxn id="170" idx="0"/>
            </p:cNvCxnSpPr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urved Connector 181"/>
            <p:cNvCxnSpPr>
              <a:stCxn id="169" idx="6"/>
              <a:endCxn id="169" idx="5"/>
            </p:cNvCxnSpPr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urved Connector 189"/>
            <p:cNvCxnSpPr>
              <a:stCxn id="169" idx="4"/>
              <a:endCxn id="171" idx="7"/>
            </p:cNvCxnSpPr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urved Connector 192"/>
            <p:cNvCxnSpPr>
              <a:endCxn id="172" idx="0"/>
            </p:cNvCxnSpPr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urved Connector 194"/>
            <p:cNvCxnSpPr>
              <a:stCxn id="172" idx="2"/>
              <a:endCxn id="171" idx="6"/>
            </p:cNvCxnSpPr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4" name="Straight Arrow Connector 303"/>
          <p:cNvCxnSpPr>
            <a:stCxn id="135" idx="3"/>
            <a:endCxn id="418" idx="1"/>
          </p:cNvCxnSpPr>
          <p:nvPr/>
        </p:nvCxnSpPr>
        <p:spPr>
          <a:xfrm>
            <a:off x="1813152" y="3668687"/>
            <a:ext cx="40928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418" idx="3"/>
            <a:endCxn id="391" idx="1"/>
          </p:cNvCxnSpPr>
          <p:nvPr/>
        </p:nvCxnSpPr>
        <p:spPr>
          <a:xfrm>
            <a:off x="3771016" y="3668687"/>
            <a:ext cx="422017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03" idx="3"/>
            <a:endCxn id="71" idx="1"/>
          </p:cNvCxnSpPr>
          <p:nvPr/>
        </p:nvCxnSpPr>
        <p:spPr>
          <a:xfrm>
            <a:off x="5741061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71" idx="3"/>
            <a:endCxn id="39" idx="1"/>
          </p:cNvCxnSpPr>
          <p:nvPr/>
        </p:nvCxnSpPr>
        <p:spPr>
          <a:xfrm>
            <a:off x="7705015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39" idx="3"/>
            <a:endCxn id="167" idx="1"/>
          </p:cNvCxnSpPr>
          <p:nvPr/>
        </p:nvCxnSpPr>
        <p:spPr>
          <a:xfrm>
            <a:off x="9668969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434192" y="1954904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/>
              <a:t>Parser</a:t>
            </a:r>
          </a:p>
        </p:txBody>
      </p:sp>
      <p:sp>
        <p:nvSpPr>
          <p:cNvPr id="318" name="TextBox 317"/>
          <p:cNvSpPr txBox="1"/>
          <p:nvPr/>
        </p:nvSpPr>
        <p:spPr>
          <a:xfrm>
            <a:off x="9994169" y="1954903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 err="1"/>
              <a:t>Deparser</a:t>
            </a:r>
            <a:endParaRPr lang="en-US" sz="1600" dirty="0"/>
          </a:p>
        </p:txBody>
      </p:sp>
      <p:sp>
        <p:nvSpPr>
          <p:cNvPr id="320" name="Right Brace 319"/>
          <p:cNvSpPr/>
          <p:nvPr/>
        </p:nvSpPr>
        <p:spPr>
          <a:xfrm rot="16200000">
            <a:off x="5831510" y="-1339752"/>
            <a:ext cx="216737" cy="7422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/>
          <p:cNvSpPr txBox="1"/>
          <p:nvPr/>
        </p:nvSpPr>
        <p:spPr>
          <a:xfrm>
            <a:off x="4302630" y="1954903"/>
            <a:ext cx="3300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Programmable Match-Action Pipeline</a:t>
            </a:r>
          </a:p>
        </p:txBody>
      </p:sp>
      <p:grpSp>
        <p:nvGrpSpPr>
          <p:cNvPr id="339" name="Group 338"/>
          <p:cNvGrpSpPr/>
          <p:nvPr/>
        </p:nvGrpSpPr>
        <p:grpSpPr>
          <a:xfrm>
            <a:off x="263236" y="2595099"/>
            <a:ext cx="318659" cy="2133613"/>
            <a:chOff x="263236" y="2595099"/>
            <a:chExt cx="318659" cy="2133613"/>
          </a:xfrm>
        </p:grpSpPr>
        <p:cxnSp>
          <p:nvCxnSpPr>
            <p:cNvPr id="323" name="Straight Arrow Connector 322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0" name="Group 339"/>
          <p:cNvGrpSpPr/>
          <p:nvPr/>
        </p:nvGrpSpPr>
        <p:grpSpPr>
          <a:xfrm>
            <a:off x="11320052" y="2595098"/>
            <a:ext cx="318659" cy="2133613"/>
            <a:chOff x="263236" y="2595099"/>
            <a:chExt cx="318659" cy="2133613"/>
          </a:xfrm>
        </p:grpSpPr>
        <p:cxnSp>
          <p:nvCxnSpPr>
            <p:cNvPr id="341" name="Straight Arrow Connector 340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Arrow Connector 354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4" name="Group 253"/>
          <p:cNvGrpSpPr/>
          <p:nvPr/>
        </p:nvGrpSpPr>
        <p:grpSpPr>
          <a:xfrm>
            <a:off x="10084343" y="2539679"/>
            <a:ext cx="1231257" cy="2258016"/>
            <a:chOff x="10084343" y="2539679"/>
            <a:chExt cx="1231257" cy="2258016"/>
          </a:xfrm>
        </p:grpSpPr>
        <p:sp>
          <p:nvSpPr>
            <p:cNvPr id="167" name="Rectangle 166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9" name="Group 258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297" name="Elbow Connector 29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7" name="Group 216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218" name="Elbow Connector 217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3" name="Group 222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224" name="Elbow Connector 223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9" name="Group 228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230" name="Elbow Connector 229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5" name="Group 234"/>
          <p:cNvGrpSpPr/>
          <p:nvPr/>
        </p:nvGrpSpPr>
        <p:grpSpPr>
          <a:xfrm>
            <a:off x="8120389" y="2539679"/>
            <a:ext cx="1548580" cy="2258016"/>
            <a:chOff x="8120389" y="2539679"/>
            <a:chExt cx="1548580" cy="2258016"/>
          </a:xfrm>
        </p:grpSpPr>
        <p:grpSp>
          <p:nvGrpSpPr>
            <p:cNvPr id="38" name="Group 37"/>
            <p:cNvGrpSpPr/>
            <p:nvPr/>
          </p:nvGrpSpPr>
          <p:grpSpPr>
            <a:xfrm>
              <a:off x="8120389" y="2539679"/>
              <a:ext cx="1548580" cy="2258016"/>
              <a:chOff x="2782706" y="2539679"/>
              <a:chExt cx="1548580" cy="2258016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2782706" y="2539679"/>
                <a:ext cx="1548580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2858908" y="2975789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2858908" y="3346261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2858908" y="371673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2858908" y="408254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2858908" y="443552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</p:grpSp>
        <p:grpSp>
          <p:nvGrpSpPr>
            <p:cNvPr id="264" name="Group 263"/>
            <p:cNvGrpSpPr/>
            <p:nvPr/>
          </p:nvGrpSpPr>
          <p:grpSpPr>
            <a:xfrm>
              <a:off x="9169012" y="2618076"/>
              <a:ext cx="479010" cy="307777"/>
              <a:chOff x="9169012" y="2618076"/>
              <a:chExt cx="479010" cy="307777"/>
            </a:xfrm>
          </p:grpSpPr>
          <p:sp>
            <p:nvSpPr>
              <p:cNvPr id="260" name="Trapezoid 259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2" name="TextBox 261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55" name="Group 254"/>
            <p:cNvGrpSpPr/>
            <p:nvPr/>
          </p:nvGrpSpPr>
          <p:grpSpPr>
            <a:xfrm>
              <a:off x="9169012" y="2975714"/>
              <a:ext cx="479010" cy="307777"/>
              <a:chOff x="9169012" y="2618076"/>
              <a:chExt cx="479010" cy="307777"/>
            </a:xfrm>
          </p:grpSpPr>
          <p:sp>
            <p:nvSpPr>
              <p:cNvPr id="265" name="Trapezoid 264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6" name="TextBox 265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67" name="Group 266"/>
            <p:cNvGrpSpPr/>
            <p:nvPr/>
          </p:nvGrpSpPr>
          <p:grpSpPr>
            <a:xfrm>
              <a:off x="9169012" y="3350402"/>
              <a:ext cx="479010" cy="307777"/>
              <a:chOff x="9169012" y="2618076"/>
              <a:chExt cx="479010" cy="307777"/>
            </a:xfrm>
          </p:grpSpPr>
          <p:sp>
            <p:nvSpPr>
              <p:cNvPr id="268" name="Trapezoid 267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9" name="TextBox 26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70" name="Group 269"/>
            <p:cNvGrpSpPr/>
            <p:nvPr/>
          </p:nvGrpSpPr>
          <p:grpSpPr>
            <a:xfrm>
              <a:off x="9169012" y="3716658"/>
              <a:ext cx="479010" cy="307777"/>
              <a:chOff x="9169012" y="2618076"/>
              <a:chExt cx="479010" cy="307777"/>
            </a:xfrm>
          </p:grpSpPr>
          <p:sp>
            <p:nvSpPr>
              <p:cNvPr id="271" name="Trapezoid 270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2" name="TextBox 271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73" name="Group 272"/>
            <p:cNvGrpSpPr/>
            <p:nvPr/>
          </p:nvGrpSpPr>
          <p:grpSpPr>
            <a:xfrm>
              <a:off x="9169012" y="4074296"/>
              <a:ext cx="479010" cy="307777"/>
              <a:chOff x="9169012" y="2618076"/>
              <a:chExt cx="479010" cy="307777"/>
            </a:xfrm>
          </p:grpSpPr>
          <p:sp>
            <p:nvSpPr>
              <p:cNvPr id="274" name="Trapezoid 273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5" name="TextBox 274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9169012" y="4434584"/>
              <a:ext cx="479010" cy="307777"/>
              <a:chOff x="9169012" y="2618076"/>
              <a:chExt cx="479010" cy="307777"/>
            </a:xfrm>
          </p:grpSpPr>
          <p:sp>
            <p:nvSpPr>
              <p:cNvPr id="277" name="Trapezoid 276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</p:grpSp>
      <p:grpSp>
        <p:nvGrpSpPr>
          <p:cNvPr id="303" name="Group 302"/>
          <p:cNvGrpSpPr/>
          <p:nvPr/>
        </p:nvGrpSpPr>
        <p:grpSpPr>
          <a:xfrm>
            <a:off x="6157539" y="2539679"/>
            <a:ext cx="1548580" cy="2258016"/>
            <a:chOff x="8120389" y="2539679"/>
            <a:chExt cx="1548580" cy="2258016"/>
          </a:xfrm>
        </p:grpSpPr>
        <p:grpSp>
          <p:nvGrpSpPr>
            <p:cNvPr id="306" name="Group 305"/>
            <p:cNvGrpSpPr/>
            <p:nvPr/>
          </p:nvGrpSpPr>
          <p:grpSpPr>
            <a:xfrm>
              <a:off x="8120389" y="2539679"/>
              <a:ext cx="1548580" cy="2258016"/>
              <a:chOff x="2782706" y="2539679"/>
              <a:chExt cx="1548580" cy="2258016"/>
            </a:xfrm>
          </p:grpSpPr>
          <p:sp>
            <p:nvSpPr>
              <p:cNvPr id="364" name="Rectangle 363"/>
              <p:cNvSpPr/>
              <p:nvPr/>
            </p:nvSpPr>
            <p:spPr>
              <a:xfrm>
                <a:off x="2782706" y="2539679"/>
                <a:ext cx="1548580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2858908" y="2975789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2858908" y="3346261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2858908" y="371673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2858908" y="408254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2858908" y="443552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</p:grpSp>
        <p:grpSp>
          <p:nvGrpSpPr>
            <p:cNvPr id="307" name="Group 306"/>
            <p:cNvGrpSpPr/>
            <p:nvPr/>
          </p:nvGrpSpPr>
          <p:grpSpPr>
            <a:xfrm>
              <a:off x="9169012" y="2618076"/>
              <a:ext cx="479010" cy="307777"/>
              <a:chOff x="9169012" y="2618076"/>
              <a:chExt cx="479010" cy="307777"/>
            </a:xfrm>
          </p:grpSpPr>
          <p:sp>
            <p:nvSpPr>
              <p:cNvPr id="362" name="Trapezoid 361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3" name="TextBox 362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09" name="Group 308"/>
            <p:cNvGrpSpPr/>
            <p:nvPr/>
          </p:nvGrpSpPr>
          <p:grpSpPr>
            <a:xfrm>
              <a:off x="9169012" y="2975714"/>
              <a:ext cx="479010" cy="307777"/>
              <a:chOff x="9169012" y="2618076"/>
              <a:chExt cx="479010" cy="307777"/>
            </a:xfrm>
          </p:grpSpPr>
          <p:sp>
            <p:nvSpPr>
              <p:cNvPr id="360" name="Trapezoid 359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1" name="TextBox 360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10" name="Group 309"/>
            <p:cNvGrpSpPr/>
            <p:nvPr/>
          </p:nvGrpSpPr>
          <p:grpSpPr>
            <a:xfrm>
              <a:off x="9169012" y="3350402"/>
              <a:ext cx="479010" cy="307777"/>
              <a:chOff x="9169012" y="2618076"/>
              <a:chExt cx="479010" cy="307777"/>
            </a:xfrm>
          </p:grpSpPr>
          <p:sp>
            <p:nvSpPr>
              <p:cNvPr id="358" name="Trapezoid 357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9" name="TextBox 35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12" name="Group 311"/>
            <p:cNvGrpSpPr/>
            <p:nvPr/>
          </p:nvGrpSpPr>
          <p:grpSpPr>
            <a:xfrm>
              <a:off x="9169012" y="3716658"/>
              <a:ext cx="479010" cy="307777"/>
              <a:chOff x="9169012" y="2618076"/>
              <a:chExt cx="479010" cy="307777"/>
            </a:xfrm>
          </p:grpSpPr>
          <p:sp>
            <p:nvSpPr>
              <p:cNvPr id="356" name="Trapezoid 355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7" name="TextBox 356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13" name="Group 312"/>
            <p:cNvGrpSpPr/>
            <p:nvPr/>
          </p:nvGrpSpPr>
          <p:grpSpPr>
            <a:xfrm>
              <a:off x="9169012" y="4074296"/>
              <a:ext cx="479010" cy="307777"/>
              <a:chOff x="9169012" y="2618076"/>
              <a:chExt cx="479010" cy="307777"/>
            </a:xfrm>
          </p:grpSpPr>
          <p:sp>
            <p:nvSpPr>
              <p:cNvPr id="322" name="Trapezoid 321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8" name="TextBox 337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15" name="Group 314"/>
            <p:cNvGrpSpPr/>
            <p:nvPr/>
          </p:nvGrpSpPr>
          <p:grpSpPr>
            <a:xfrm>
              <a:off x="9169012" y="4434584"/>
              <a:ext cx="479010" cy="307777"/>
              <a:chOff x="9169012" y="2618076"/>
              <a:chExt cx="479010" cy="307777"/>
            </a:xfrm>
          </p:grpSpPr>
          <p:sp>
            <p:nvSpPr>
              <p:cNvPr id="316" name="Trapezoid 315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9" name="TextBox 31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</p:grpSp>
      <p:grpSp>
        <p:nvGrpSpPr>
          <p:cNvPr id="371" name="Group 370"/>
          <p:cNvGrpSpPr/>
          <p:nvPr/>
        </p:nvGrpSpPr>
        <p:grpSpPr>
          <a:xfrm>
            <a:off x="4193033" y="2539679"/>
            <a:ext cx="1548580" cy="2258016"/>
            <a:chOff x="8120389" y="2539679"/>
            <a:chExt cx="1548580" cy="2258016"/>
          </a:xfrm>
        </p:grpSpPr>
        <p:grpSp>
          <p:nvGrpSpPr>
            <p:cNvPr id="372" name="Group 371"/>
            <p:cNvGrpSpPr/>
            <p:nvPr/>
          </p:nvGrpSpPr>
          <p:grpSpPr>
            <a:xfrm>
              <a:off x="8120389" y="2539679"/>
              <a:ext cx="1548580" cy="2258016"/>
              <a:chOff x="2782706" y="2539679"/>
              <a:chExt cx="1548580" cy="2258016"/>
            </a:xfrm>
          </p:grpSpPr>
          <p:sp>
            <p:nvSpPr>
              <p:cNvPr id="391" name="Rectangle 390"/>
              <p:cNvSpPr/>
              <p:nvPr/>
            </p:nvSpPr>
            <p:spPr>
              <a:xfrm>
                <a:off x="2782706" y="2539679"/>
                <a:ext cx="1548580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2858908" y="2975789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2858908" y="3346261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5" name="Rectangle 394"/>
              <p:cNvSpPr/>
              <p:nvPr/>
            </p:nvSpPr>
            <p:spPr>
              <a:xfrm>
                <a:off x="2858908" y="371673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6" name="Rectangle 395"/>
              <p:cNvSpPr/>
              <p:nvPr/>
            </p:nvSpPr>
            <p:spPr>
              <a:xfrm>
                <a:off x="2858908" y="408254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2858908" y="443552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</p:grpSp>
        <p:grpSp>
          <p:nvGrpSpPr>
            <p:cNvPr id="373" name="Group 372"/>
            <p:cNvGrpSpPr/>
            <p:nvPr/>
          </p:nvGrpSpPr>
          <p:grpSpPr>
            <a:xfrm>
              <a:off x="9169012" y="2618076"/>
              <a:ext cx="479010" cy="307777"/>
              <a:chOff x="9169012" y="2618076"/>
              <a:chExt cx="479010" cy="307777"/>
            </a:xfrm>
          </p:grpSpPr>
          <p:sp>
            <p:nvSpPr>
              <p:cNvPr id="389" name="Trapezoid 388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0" name="TextBox 389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4" name="Group 373"/>
            <p:cNvGrpSpPr/>
            <p:nvPr/>
          </p:nvGrpSpPr>
          <p:grpSpPr>
            <a:xfrm>
              <a:off x="9169012" y="2975714"/>
              <a:ext cx="479010" cy="307777"/>
              <a:chOff x="9169012" y="2618076"/>
              <a:chExt cx="479010" cy="307777"/>
            </a:xfrm>
          </p:grpSpPr>
          <p:sp>
            <p:nvSpPr>
              <p:cNvPr id="387" name="Trapezoid 386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8" name="TextBox 387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5" name="Group 374"/>
            <p:cNvGrpSpPr/>
            <p:nvPr/>
          </p:nvGrpSpPr>
          <p:grpSpPr>
            <a:xfrm>
              <a:off x="9169012" y="3350402"/>
              <a:ext cx="479010" cy="307777"/>
              <a:chOff x="9169012" y="2618076"/>
              <a:chExt cx="479010" cy="307777"/>
            </a:xfrm>
          </p:grpSpPr>
          <p:sp>
            <p:nvSpPr>
              <p:cNvPr id="385" name="Trapezoid 384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6" name="TextBox 385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6" name="Group 375"/>
            <p:cNvGrpSpPr/>
            <p:nvPr/>
          </p:nvGrpSpPr>
          <p:grpSpPr>
            <a:xfrm>
              <a:off x="9169012" y="3716658"/>
              <a:ext cx="479010" cy="307777"/>
              <a:chOff x="9169012" y="2618076"/>
              <a:chExt cx="479010" cy="307777"/>
            </a:xfrm>
          </p:grpSpPr>
          <p:sp>
            <p:nvSpPr>
              <p:cNvPr id="383" name="Trapezoid 382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4" name="TextBox 383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7" name="Group 376"/>
            <p:cNvGrpSpPr/>
            <p:nvPr/>
          </p:nvGrpSpPr>
          <p:grpSpPr>
            <a:xfrm>
              <a:off x="9169012" y="4074296"/>
              <a:ext cx="479010" cy="307777"/>
              <a:chOff x="9169012" y="2618076"/>
              <a:chExt cx="479010" cy="307777"/>
            </a:xfrm>
          </p:grpSpPr>
          <p:sp>
            <p:nvSpPr>
              <p:cNvPr id="381" name="Trapezoid 380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2" name="TextBox 381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8" name="Group 377"/>
            <p:cNvGrpSpPr/>
            <p:nvPr/>
          </p:nvGrpSpPr>
          <p:grpSpPr>
            <a:xfrm>
              <a:off x="9169012" y="4434584"/>
              <a:ext cx="479010" cy="307777"/>
              <a:chOff x="9169012" y="2618076"/>
              <a:chExt cx="479010" cy="307777"/>
            </a:xfrm>
          </p:grpSpPr>
          <p:sp>
            <p:nvSpPr>
              <p:cNvPr id="379" name="Trapezoid 378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0" name="TextBox 379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</p:grpSp>
      <p:grpSp>
        <p:nvGrpSpPr>
          <p:cNvPr id="398" name="Group 397"/>
          <p:cNvGrpSpPr/>
          <p:nvPr/>
        </p:nvGrpSpPr>
        <p:grpSpPr>
          <a:xfrm>
            <a:off x="2222436" y="2539679"/>
            <a:ext cx="1548580" cy="2258016"/>
            <a:chOff x="8120389" y="2539679"/>
            <a:chExt cx="1548580" cy="2258016"/>
          </a:xfrm>
        </p:grpSpPr>
        <p:grpSp>
          <p:nvGrpSpPr>
            <p:cNvPr id="399" name="Group 398"/>
            <p:cNvGrpSpPr/>
            <p:nvPr/>
          </p:nvGrpSpPr>
          <p:grpSpPr>
            <a:xfrm>
              <a:off x="8120389" y="2539679"/>
              <a:ext cx="1548580" cy="2258016"/>
              <a:chOff x="2782706" y="2539679"/>
              <a:chExt cx="1548580" cy="2258016"/>
            </a:xfrm>
          </p:grpSpPr>
          <p:sp>
            <p:nvSpPr>
              <p:cNvPr id="418" name="Rectangle 417"/>
              <p:cNvSpPr/>
              <p:nvPr/>
            </p:nvSpPr>
            <p:spPr>
              <a:xfrm>
                <a:off x="2782706" y="2539679"/>
                <a:ext cx="1548580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2858908" y="2975789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2858908" y="3346261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2858908" y="371673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2858908" y="408254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2858908" y="443552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</p:grpSp>
        <p:grpSp>
          <p:nvGrpSpPr>
            <p:cNvPr id="400" name="Group 399"/>
            <p:cNvGrpSpPr/>
            <p:nvPr/>
          </p:nvGrpSpPr>
          <p:grpSpPr>
            <a:xfrm>
              <a:off x="9169012" y="2618076"/>
              <a:ext cx="479010" cy="307777"/>
              <a:chOff x="9169012" y="2618076"/>
              <a:chExt cx="479010" cy="307777"/>
            </a:xfrm>
          </p:grpSpPr>
          <p:sp>
            <p:nvSpPr>
              <p:cNvPr id="416" name="Trapezoid 415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7" name="TextBox 416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1" name="Group 400"/>
            <p:cNvGrpSpPr/>
            <p:nvPr/>
          </p:nvGrpSpPr>
          <p:grpSpPr>
            <a:xfrm>
              <a:off x="9169012" y="2975714"/>
              <a:ext cx="479010" cy="307777"/>
              <a:chOff x="9169012" y="2618076"/>
              <a:chExt cx="479010" cy="307777"/>
            </a:xfrm>
          </p:grpSpPr>
          <p:sp>
            <p:nvSpPr>
              <p:cNvPr id="414" name="Trapezoid 413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5" name="TextBox 414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2" name="Group 401"/>
            <p:cNvGrpSpPr/>
            <p:nvPr/>
          </p:nvGrpSpPr>
          <p:grpSpPr>
            <a:xfrm>
              <a:off x="9169012" y="3350402"/>
              <a:ext cx="479010" cy="307777"/>
              <a:chOff x="9169012" y="2618076"/>
              <a:chExt cx="479010" cy="307777"/>
            </a:xfrm>
          </p:grpSpPr>
          <p:sp>
            <p:nvSpPr>
              <p:cNvPr id="412" name="Trapezoid 411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3" name="TextBox 412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3" name="Group 402"/>
            <p:cNvGrpSpPr/>
            <p:nvPr/>
          </p:nvGrpSpPr>
          <p:grpSpPr>
            <a:xfrm>
              <a:off x="9169012" y="3716658"/>
              <a:ext cx="479010" cy="307777"/>
              <a:chOff x="9169012" y="2618076"/>
              <a:chExt cx="479010" cy="307777"/>
            </a:xfrm>
          </p:grpSpPr>
          <p:sp>
            <p:nvSpPr>
              <p:cNvPr id="410" name="Trapezoid 409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1" name="TextBox 410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4" name="Group 403"/>
            <p:cNvGrpSpPr/>
            <p:nvPr/>
          </p:nvGrpSpPr>
          <p:grpSpPr>
            <a:xfrm>
              <a:off x="9169012" y="4074296"/>
              <a:ext cx="479010" cy="307777"/>
              <a:chOff x="9169012" y="2618076"/>
              <a:chExt cx="479010" cy="307777"/>
            </a:xfrm>
          </p:grpSpPr>
          <p:sp>
            <p:nvSpPr>
              <p:cNvPr id="408" name="Trapezoid 407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9" name="TextBox 40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5" name="Group 404"/>
            <p:cNvGrpSpPr/>
            <p:nvPr/>
          </p:nvGrpSpPr>
          <p:grpSpPr>
            <a:xfrm>
              <a:off x="9169012" y="4434584"/>
              <a:ext cx="479010" cy="307777"/>
              <a:chOff x="9169012" y="2618076"/>
              <a:chExt cx="479010" cy="307777"/>
            </a:xfrm>
          </p:grpSpPr>
          <p:sp>
            <p:nvSpPr>
              <p:cNvPr id="406" name="Trapezoid 405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7" name="TextBox 406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20800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Down Arrow 191"/>
          <p:cNvSpPr/>
          <p:nvPr/>
        </p:nvSpPr>
        <p:spPr>
          <a:xfrm>
            <a:off x="5999263" y="2073008"/>
            <a:ext cx="179162" cy="1134992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Document 360"/>
          <p:cNvSpPr/>
          <p:nvPr/>
        </p:nvSpPr>
        <p:spPr>
          <a:xfrm>
            <a:off x="3347048" y="138546"/>
            <a:ext cx="5536378" cy="2097753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forward.p4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2380932" y="3897433"/>
            <a:ext cx="1548580" cy="2258016"/>
            <a:chOff x="2782706" y="2539679"/>
            <a:chExt cx="1548580" cy="2258016"/>
          </a:xfrm>
        </p:grpSpPr>
        <p:sp>
          <p:nvSpPr>
            <p:cNvPr id="4" name="Rectangle 3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7" name="Trapezoid 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5" name="Trapezoid 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7" name="Group 16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0" name="Trapezoid 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22" name="Group 21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5" name="Trapezoid 2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27" name="Group 26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0" name="Trapezoid 2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32" name="Group 31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5" name="Trapezoid 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38" name="Group 37"/>
          <p:cNvGrpSpPr/>
          <p:nvPr/>
        </p:nvGrpSpPr>
        <p:grpSpPr>
          <a:xfrm>
            <a:off x="8272794" y="3897433"/>
            <a:ext cx="1548580" cy="2258016"/>
            <a:chOff x="2782706" y="2539679"/>
            <a:chExt cx="1548580" cy="2258016"/>
          </a:xfrm>
        </p:grpSpPr>
        <p:sp>
          <p:nvSpPr>
            <p:cNvPr id="39" name="Rectangle 38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8" name="Trapezoid 6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4" name="Trapezoid 6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0" name="Trapezoid 5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5" name="Group 5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6" name="Trapezoid 5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4" name="Group 43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2" name="Trapezoid 5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5" name="Group 44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48" name="Trapezoid 4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70" name="Group 69"/>
          <p:cNvGrpSpPr/>
          <p:nvPr/>
        </p:nvGrpSpPr>
        <p:grpSpPr>
          <a:xfrm>
            <a:off x="6308840" y="3897433"/>
            <a:ext cx="1548580" cy="2258016"/>
            <a:chOff x="2782706" y="2539679"/>
            <a:chExt cx="1548580" cy="2258016"/>
          </a:xfrm>
        </p:grpSpPr>
        <p:sp>
          <p:nvSpPr>
            <p:cNvPr id="71" name="Rectangle 70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00" name="Trapezoid 9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6" name="Trapezoid 9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2" name="Trapezoid 9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5" name="Group 74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8" name="Trapezoid 8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6" name="Group 75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83" name="Group 8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4" name="Trapezoid 8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5" name="TextBox 8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7" name="Group 76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0" name="Trapezoid 7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102" name="Group 101"/>
          <p:cNvGrpSpPr/>
          <p:nvPr/>
        </p:nvGrpSpPr>
        <p:grpSpPr>
          <a:xfrm>
            <a:off x="4344886" y="3897433"/>
            <a:ext cx="1548580" cy="2258016"/>
            <a:chOff x="2782706" y="2539679"/>
            <a:chExt cx="1548580" cy="2258016"/>
          </a:xfrm>
        </p:grpSpPr>
        <p:sp>
          <p:nvSpPr>
            <p:cNvPr id="103" name="Rectangle 102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31" name="Group 13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32" name="Trapezoid 13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5" name="Group 104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27" name="Group 12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8" name="Trapezoid 12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" name="TextBox 12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6" name="Group 105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23" name="Group 12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4" name="Trapezoid 12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5" name="TextBox 12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9" name="Group 1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0" name="Trapezoid 1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8" name="Group 107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114" name="Rectangle 11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6" name="Trapezoid 11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7" name="TextBox 11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9" name="Group 108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1" name="Group 11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2" name="Trapezoid 11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cxnSp>
        <p:nvCxnSpPr>
          <p:cNvPr id="304" name="Straight Arrow Connector 303"/>
          <p:cNvCxnSpPr>
            <a:stCxn id="135" idx="3"/>
            <a:endCxn id="4" idx="1"/>
          </p:cNvCxnSpPr>
          <p:nvPr/>
        </p:nvCxnSpPr>
        <p:spPr>
          <a:xfrm>
            <a:off x="1965557" y="5026441"/>
            <a:ext cx="415375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4" idx="3"/>
            <a:endCxn id="103" idx="1"/>
          </p:cNvCxnSpPr>
          <p:nvPr/>
        </p:nvCxnSpPr>
        <p:spPr>
          <a:xfrm>
            <a:off x="3929512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03" idx="3"/>
            <a:endCxn id="71" idx="1"/>
          </p:cNvCxnSpPr>
          <p:nvPr/>
        </p:nvCxnSpPr>
        <p:spPr>
          <a:xfrm>
            <a:off x="5893466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71" idx="3"/>
            <a:endCxn id="39" idx="1"/>
          </p:cNvCxnSpPr>
          <p:nvPr/>
        </p:nvCxnSpPr>
        <p:spPr>
          <a:xfrm>
            <a:off x="7857420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39" idx="3"/>
            <a:endCxn id="167" idx="1"/>
          </p:cNvCxnSpPr>
          <p:nvPr/>
        </p:nvCxnSpPr>
        <p:spPr>
          <a:xfrm>
            <a:off x="9821374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586597" y="3312658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/>
              <a:t>Parser</a:t>
            </a:r>
          </a:p>
        </p:txBody>
      </p:sp>
      <p:sp>
        <p:nvSpPr>
          <p:cNvPr id="318" name="TextBox 317"/>
          <p:cNvSpPr txBox="1"/>
          <p:nvPr/>
        </p:nvSpPr>
        <p:spPr>
          <a:xfrm>
            <a:off x="10146574" y="3312657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 err="1"/>
              <a:t>Deparser</a:t>
            </a:r>
            <a:endParaRPr lang="en-US" sz="1600" dirty="0"/>
          </a:p>
        </p:txBody>
      </p:sp>
      <p:sp>
        <p:nvSpPr>
          <p:cNvPr id="320" name="Right Brace 319"/>
          <p:cNvSpPr/>
          <p:nvPr/>
        </p:nvSpPr>
        <p:spPr>
          <a:xfrm rot="16200000">
            <a:off x="5983915" y="18002"/>
            <a:ext cx="216737" cy="7422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/>
          <p:cNvSpPr txBox="1"/>
          <p:nvPr/>
        </p:nvSpPr>
        <p:spPr>
          <a:xfrm>
            <a:off x="4455035" y="3312657"/>
            <a:ext cx="3300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Programmable Match-Action Pipeline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5624269" y="235360"/>
            <a:ext cx="973394" cy="6489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IPv4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5624269" y="1256118"/>
            <a:ext cx="973394" cy="64892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IPv6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3832726" y="745739"/>
            <a:ext cx="973394" cy="648929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7415812" y="745739"/>
            <a:ext cx="973394" cy="6489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ACL</a:t>
            </a:r>
          </a:p>
        </p:txBody>
      </p:sp>
      <p:cxnSp>
        <p:nvCxnSpPr>
          <p:cNvPr id="189" name="Straight Arrow Connector 188"/>
          <p:cNvCxnSpPr>
            <a:stCxn id="189" idx="1"/>
          </p:cNvCxnSpPr>
          <p:nvPr/>
        </p:nvCxnSpPr>
        <p:spPr>
          <a:xfrm flipH="1" flipV="1">
            <a:off x="3465871" y="1070203"/>
            <a:ext cx="366855" cy="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stCxn id="191" idx="3"/>
          </p:cNvCxnSpPr>
          <p:nvPr/>
        </p:nvCxnSpPr>
        <p:spPr>
          <a:xfrm flipV="1">
            <a:off x="8389206" y="1070203"/>
            <a:ext cx="37133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/>
          <p:cNvSpPr txBox="1"/>
          <p:nvPr/>
        </p:nvSpPr>
        <p:spPr>
          <a:xfrm>
            <a:off x="6178425" y="2365415"/>
            <a:ext cx="3262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P4 Compiler</a:t>
            </a:r>
            <a:r>
              <a:rPr lang="en-US" dirty="0"/>
              <a:t>: Allocates resources</a:t>
            </a:r>
          </a:p>
          <a:p>
            <a:r>
              <a:rPr lang="en-US" dirty="0"/>
              <a:t>to realize the pipeline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2389239" y="3897422"/>
            <a:ext cx="1548580" cy="22580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4348269" y="3897422"/>
            <a:ext cx="1548580" cy="2258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IPv4</a:t>
            </a:r>
          </a:p>
        </p:txBody>
      </p:sp>
      <p:sp>
        <p:nvSpPr>
          <p:cNvPr id="198" name="Rectangle 197"/>
          <p:cNvSpPr/>
          <p:nvPr/>
        </p:nvSpPr>
        <p:spPr>
          <a:xfrm>
            <a:off x="6301765" y="3897417"/>
            <a:ext cx="1548580" cy="2258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IPv4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8277954" y="3888902"/>
            <a:ext cx="1560651" cy="113448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ACL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8277954" y="5017910"/>
            <a:ext cx="1560652" cy="113448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IPv6</a:t>
            </a:r>
          </a:p>
        </p:txBody>
      </p:sp>
      <p:grpSp>
        <p:nvGrpSpPr>
          <p:cNvPr id="202" name="Group 201"/>
          <p:cNvGrpSpPr/>
          <p:nvPr/>
        </p:nvGrpSpPr>
        <p:grpSpPr>
          <a:xfrm>
            <a:off x="401786" y="3952849"/>
            <a:ext cx="318659" cy="2133613"/>
            <a:chOff x="263236" y="2595099"/>
            <a:chExt cx="318659" cy="2133613"/>
          </a:xfrm>
        </p:grpSpPr>
        <p:cxnSp>
          <p:nvCxnSpPr>
            <p:cNvPr id="203" name="Straight Arrow Connector 202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" name="Group 217"/>
          <p:cNvGrpSpPr/>
          <p:nvPr/>
        </p:nvGrpSpPr>
        <p:grpSpPr>
          <a:xfrm>
            <a:off x="11472467" y="3952853"/>
            <a:ext cx="318659" cy="2133613"/>
            <a:chOff x="263236" y="2595099"/>
            <a:chExt cx="318659" cy="2133613"/>
          </a:xfrm>
        </p:grpSpPr>
        <p:cxnSp>
          <p:nvCxnSpPr>
            <p:cNvPr id="219" name="Straight Arrow Connector 218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7" name="Elbow Connector 236"/>
          <p:cNvCxnSpPr>
            <a:stCxn id="183" idx="3"/>
            <a:endCxn id="179" idx="1"/>
          </p:cNvCxnSpPr>
          <p:nvPr/>
        </p:nvCxnSpPr>
        <p:spPr>
          <a:xfrm flipV="1">
            <a:off x="4806120" y="559825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Elbow Connector 238"/>
          <p:cNvCxnSpPr>
            <a:endCxn id="181" idx="1"/>
          </p:cNvCxnSpPr>
          <p:nvPr/>
        </p:nvCxnSpPr>
        <p:spPr>
          <a:xfrm>
            <a:off x="4806120" y="1069607"/>
            <a:ext cx="818149" cy="51097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Elbow Connector 355"/>
          <p:cNvCxnSpPr>
            <a:stCxn id="179" idx="3"/>
            <a:endCxn id="184" idx="1"/>
          </p:cNvCxnSpPr>
          <p:nvPr/>
        </p:nvCxnSpPr>
        <p:spPr>
          <a:xfrm>
            <a:off x="6597663" y="559825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Elbow Connector 359"/>
          <p:cNvCxnSpPr>
            <a:stCxn id="181" idx="3"/>
            <a:endCxn id="184" idx="1"/>
          </p:cNvCxnSpPr>
          <p:nvPr/>
        </p:nvCxnSpPr>
        <p:spPr>
          <a:xfrm flipV="1">
            <a:off x="6597663" y="1070204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/>
          <p:cNvGrpSpPr/>
          <p:nvPr/>
        </p:nvGrpSpPr>
        <p:grpSpPr>
          <a:xfrm>
            <a:off x="734300" y="3888902"/>
            <a:ext cx="1231257" cy="2258016"/>
            <a:chOff x="415635" y="2539679"/>
            <a:chExt cx="1231257" cy="2258016"/>
          </a:xfrm>
        </p:grpSpPr>
        <p:sp>
          <p:nvSpPr>
            <p:cNvPr id="235" name="Rectangle 234"/>
            <p:cNvSpPr/>
            <p:nvPr/>
          </p:nvSpPr>
          <p:spPr>
            <a:xfrm>
              <a:off x="415635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6" name="Curved Connector 235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urved Connector 237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urved Connector 239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urved Connector 240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urved Connector 241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urved Connector 242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Oval 243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9" name="Group 248"/>
          <p:cNvGrpSpPr/>
          <p:nvPr/>
        </p:nvGrpSpPr>
        <p:grpSpPr>
          <a:xfrm>
            <a:off x="10259139" y="3897417"/>
            <a:ext cx="1231257" cy="2258016"/>
            <a:chOff x="10084343" y="2539679"/>
            <a:chExt cx="1231257" cy="2258016"/>
          </a:xfrm>
        </p:grpSpPr>
        <p:sp>
          <p:nvSpPr>
            <p:cNvPr id="250" name="Rectangle 249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1" name="Group 250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271" name="Elbow Connector 270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2" name="Group 251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266" name="Elbow Connector 265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3" name="Group 252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261" name="Elbow Connector 260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4" name="Group 253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255" name="Elbow Connector 254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85515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/>
        </p:nvCxnSpPr>
        <p:spPr>
          <a:xfrm>
            <a:off x="1548278" y="2362320"/>
            <a:ext cx="7390" cy="2621978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Document 26"/>
          <p:cNvSpPr/>
          <p:nvPr/>
        </p:nvSpPr>
        <p:spPr>
          <a:xfrm>
            <a:off x="5407613" y="410186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forward.p4</a:t>
            </a:r>
          </a:p>
        </p:txBody>
      </p:sp>
      <p:sp>
        <p:nvSpPr>
          <p:cNvPr id="28" name="Document 27"/>
          <p:cNvSpPr/>
          <p:nvPr/>
        </p:nvSpPr>
        <p:spPr>
          <a:xfrm>
            <a:off x="5371441" y="5949781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arch.p4</a:t>
            </a:r>
          </a:p>
        </p:txBody>
      </p:sp>
      <p:cxnSp>
        <p:nvCxnSpPr>
          <p:cNvPr id="34" name="Straight Arrow Connector 33"/>
          <p:cNvCxnSpPr>
            <a:stCxn id="27" idx="2"/>
          </p:cNvCxnSpPr>
          <p:nvPr/>
        </p:nvCxnSpPr>
        <p:spPr>
          <a:xfrm flipH="1">
            <a:off x="2801392" y="1130989"/>
            <a:ext cx="3298626" cy="1350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7" idx="2"/>
            <a:endCxn id="284" idx="0"/>
          </p:cNvCxnSpPr>
          <p:nvPr/>
        </p:nvCxnSpPr>
        <p:spPr>
          <a:xfrm flipH="1">
            <a:off x="6078836" y="1130989"/>
            <a:ext cx="21182" cy="1333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8" idx="0"/>
          </p:cNvCxnSpPr>
          <p:nvPr/>
        </p:nvCxnSpPr>
        <p:spPr>
          <a:xfrm flipH="1" flipV="1">
            <a:off x="312354" y="4974999"/>
            <a:ext cx="5751492" cy="9747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1551799" y="4984298"/>
            <a:ext cx="4479773" cy="9654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8" idx="0"/>
          </p:cNvCxnSpPr>
          <p:nvPr/>
        </p:nvCxnSpPr>
        <p:spPr>
          <a:xfrm flipH="1" flipV="1">
            <a:off x="4133790" y="4989190"/>
            <a:ext cx="1930056" cy="9605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8" idx="0"/>
          </p:cNvCxnSpPr>
          <p:nvPr/>
        </p:nvCxnSpPr>
        <p:spPr>
          <a:xfrm flipH="1" flipV="1">
            <a:off x="5357586" y="5062901"/>
            <a:ext cx="706260" cy="886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8" idx="0"/>
          </p:cNvCxnSpPr>
          <p:nvPr/>
        </p:nvCxnSpPr>
        <p:spPr>
          <a:xfrm flipV="1">
            <a:off x="6063846" y="4991623"/>
            <a:ext cx="757896" cy="9581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8" idx="0"/>
          </p:cNvCxnSpPr>
          <p:nvPr/>
        </p:nvCxnSpPr>
        <p:spPr>
          <a:xfrm flipV="1">
            <a:off x="6063846" y="4968900"/>
            <a:ext cx="2010774" cy="9808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8" idx="0"/>
          </p:cNvCxnSpPr>
          <p:nvPr/>
        </p:nvCxnSpPr>
        <p:spPr>
          <a:xfrm flipV="1">
            <a:off x="6063846" y="4968900"/>
            <a:ext cx="4564315" cy="9808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8" idx="0"/>
          </p:cNvCxnSpPr>
          <p:nvPr/>
        </p:nvCxnSpPr>
        <p:spPr>
          <a:xfrm flipV="1">
            <a:off x="6063846" y="4988521"/>
            <a:ext cx="5751491" cy="9612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>
            <a:off x="4133790" y="2291286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>
            <a:off x="5335929" y="2362320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 flipH="1">
            <a:off x="10621272" y="2378445"/>
            <a:ext cx="1059" cy="260585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>
            <a:off x="8052254" y="2291286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>
            <a:off x="6810984" y="2291286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2"/>
            <a:endCxn id="286" idx="0"/>
          </p:cNvCxnSpPr>
          <p:nvPr/>
        </p:nvCxnSpPr>
        <p:spPr>
          <a:xfrm flipH="1">
            <a:off x="935493" y="1130989"/>
            <a:ext cx="5164525" cy="1333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 flipH="1">
            <a:off x="312354" y="2369889"/>
            <a:ext cx="2728" cy="261930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>
            <a:off x="11817127" y="2291286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2" name="Google Shape;905;p105"/>
          <p:cNvSpPr txBox="1"/>
          <p:nvPr/>
        </p:nvSpPr>
        <p:spPr>
          <a:xfrm>
            <a:off x="5383161" y="2464377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</a:rPr>
              <a:t>Fixed function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283" name="Google Shape;905;p105"/>
          <p:cNvSpPr txBox="1"/>
          <p:nvPr/>
        </p:nvSpPr>
        <p:spPr>
          <a:xfrm>
            <a:off x="5418460" y="2464377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</a:rPr>
              <a:t>Traffic Manager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284" name="Rounded Rectangle 283"/>
          <p:cNvSpPr/>
          <p:nvPr/>
        </p:nvSpPr>
        <p:spPr>
          <a:xfrm>
            <a:off x="5403151" y="2464377"/>
            <a:ext cx="1351369" cy="2263562"/>
          </a:xfrm>
          <a:prstGeom prst="roundRect">
            <a:avLst>
              <a:gd name="adj" fmla="val 8503"/>
            </a:avLst>
          </a:prstGeom>
          <a:solidFill>
            <a:schemeClr val="bg2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rgbClr val="000000"/>
                </a:solidFill>
              </a:rPr>
              <a:t>Traffic Manager</a:t>
            </a:r>
          </a:p>
          <a:p>
            <a:pPr algn="ctr"/>
            <a:endParaRPr lang="en-US" sz="1100" dirty="0"/>
          </a:p>
          <a:p>
            <a:r>
              <a:rPr lang="en-US" sz="1600" dirty="0">
                <a:solidFill>
                  <a:schemeClr val="tx1"/>
                </a:solidFill>
              </a:rPr>
              <a:t>  Packets: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Queue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Replicate        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Schedule</a:t>
            </a:r>
          </a:p>
          <a:p>
            <a:pPr algn="ctr"/>
            <a:endParaRPr lang="en-US" sz="1050" dirty="0"/>
          </a:p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rgbClr val="000000"/>
                </a:solidFill>
              </a:rPr>
              <a:t>Fixed Function</a:t>
            </a:r>
          </a:p>
        </p:txBody>
      </p:sp>
      <p:grpSp>
        <p:nvGrpSpPr>
          <p:cNvPr id="285" name="Group 284"/>
          <p:cNvGrpSpPr/>
          <p:nvPr/>
        </p:nvGrpSpPr>
        <p:grpSpPr>
          <a:xfrm>
            <a:off x="375940" y="2464377"/>
            <a:ext cx="1119105" cy="2258016"/>
            <a:chOff x="496551" y="2539679"/>
            <a:chExt cx="1119105" cy="2258016"/>
          </a:xfrm>
        </p:grpSpPr>
        <p:sp>
          <p:nvSpPr>
            <p:cNvPr id="286" name="Rectangle 285"/>
            <p:cNvSpPr/>
            <p:nvPr/>
          </p:nvSpPr>
          <p:spPr>
            <a:xfrm>
              <a:off x="496551" y="2539679"/>
              <a:ext cx="1119105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7" name="Curved Connector 286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urved Connector 287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urved Connector 288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Curved Connector 289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Curved Connector 290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Curved Connector 291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Oval 292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5" name="Group 304"/>
          <p:cNvGrpSpPr/>
          <p:nvPr/>
        </p:nvGrpSpPr>
        <p:grpSpPr>
          <a:xfrm>
            <a:off x="10672465" y="2464377"/>
            <a:ext cx="1071329" cy="2258016"/>
            <a:chOff x="10084343" y="2539679"/>
            <a:chExt cx="1231257" cy="2258016"/>
          </a:xfrm>
        </p:grpSpPr>
        <p:sp>
          <p:nvSpPr>
            <p:cNvPr id="306" name="Rectangle 305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07" name="Group 306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326" name="Elbow Connector 325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8" name="Group 307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321" name="Elbow Connector 320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9" name="Group 308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316" name="Elbow Connector 315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0" name="Group 309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311" name="Elbow Connector 310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1" name="Group 330"/>
          <p:cNvGrpSpPr/>
          <p:nvPr/>
        </p:nvGrpSpPr>
        <p:grpSpPr>
          <a:xfrm>
            <a:off x="1598491" y="2464377"/>
            <a:ext cx="1190771" cy="2258016"/>
            <a:chOff x="8120389" y="2539679"/>
            <a:chExt cx="1190771" cy="2258016"/>
          </a:xfrm>
        </p:grpSpPr>
        <p:grpSp>
          <p:nvGrpSpPr>
            <p:cNvPr id="332" name="Group 331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339" name="Rectangle 338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0" name="Rectangle 339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1" name="Rectangle 340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2" name="Rectangle 341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3" name="Rectangle 342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3" name="Trapezoid 332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4" name="Trapezoid 333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5" name="Trapezoid 334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6" name="Trapezoid 335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7" name="Trapezoid 336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8" name="Trapezoid 337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6" name="Group 345"/>
          <p:cNvGrpSpPr/>
          <p:nvPr/>
        </p:nvGrpSpPr>
        <p:grpSpPr>
          <a:xfrm>
            <a:off x="2867691" y="2464377"/>
            <a:ext cx="1190771" cy="2258016"/>
            <a:chOff x="8120389" y="2539679"/>
            <a:chExt cx="1190771" cy="2258016"/>
          </a:xfrm>
        </p:grpSpPr>
        <p:grpSp>
          <p:nvGrpSpPr>
            <p:cNvPr id="347" name="Group 346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354" name="Rectangle 353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8" name="Trapezoid 347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9" name="Trapezoid 348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0" name="Trapezoid 349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1" name="Trapezoid 350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2" name="Trapezoid 351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3" name="Trapezoid 352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91" name="Group 390"/>
          <p:cNvGrpSpPr/>
          <p:nvPr/>
        </p:nvGrpSpPr>
        <p:grpSpPr>
          <a:xfrm>
            <a:off x="8108262" y="2464377"/>
            <a:ext cx="1190771" cy="2258016"/>
            <a:chOff x="8120389" y="2539679"/>
            <a:chExt cx="1190771" cy="2258016"/>
          </a:xfrm>
        </p:grpSpPr>
        <p:grpSp>
          <p:nvGrpSpPr>
            <p:cNvPr id="392" name="Group 391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399" name="Rectangle 398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3" name="Trapezoid 392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4" name="Trapezoid 393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5" name="Trapezoid 394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6" name="Trapezoid 395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7" name="Trapezoid 396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8" name="Trapezoid 397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06" name="Group 405"/>
          <p:cNvGrpSpPr/>
          <p:nvPr/>
        </p:nvGrpSpPr>
        <p:grpSpPr>
          <a:xfrm>
            <a:off x="9365992" y="2464377"/>
            <a:ext cx="1190771" cy="2258016"/>
            <a:chOff x="8120389" y="2539679"/>
            <a:chExt cx="1190771" cy="2258016"/>
          </a:xfrm>
        </p:grpSpPr>
        <p:grpSp>
          <p:nvGrpSpPr>
            <p:cNvPr id="407" name="Group 406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414" name="Rectangle 413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6" name="Rectangle 415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8" name="Rectangle 417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8" name="Trapezoid 407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9" name="Trapezoid 408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0" name="Trapezoid 409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1" name="Trapezoid 410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2" name="Trapezoid 411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3" name="Trapezoid 412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1" name="Group 420"/>
          <p:cNvGrpSpPr/>
          <p:nvPr/>
        </p:nvGrpSpPr>
        <p:grpSpPr>
          <a:xfrm>
            <a:off x="4197997" y="2464377"/>
            <a:ext cx="1071329" cy="2258016"/>
            <a:chOff x="10084343" y="2539679"/>
            <a:chExt cx="1231257" cy="2258016"/>
          </a:xfrm>
        </p:grpSpPr>
        <p:sp>
          <p:nvSpPr>
            <p:cNvPr id="422" name="Rectangle 421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23" name="Group 422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442" name="Elbow Connector 441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Straight Connector 442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Connector 443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Connector 444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Connector 445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4" name="Group 423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437" name="Elbow Connector 43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5" name="Group 424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432" name="Elbow Connector 431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Straight Connector 432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Straight Connector 433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Connector 434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Straight Connector 435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6" name="Group 425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427" name="Elbow Connector 42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Straight Connector 42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Connector 43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47" name="Group 446"/>
          <p:cNvGrpSpPr/>
          <p:nvPr/>
        </p:nvGrpSpPr>
        <p:grpSpPr>
          <a:xfrm>
            <a:off x="6876948" y="2464377"/>
            <a:ext cx="1119105" cy="2258016"/>
            <a:chOff x="496551" y="2539679"/>
            <a:chExt cx="1119105" cy="2258016"/>
          </a:xfrm>
        </p:grpSpPr>
        <p:sp>
          <p:nvSpPr>
            <p:cNvPr id="448" name="Rectangle 447"/>
            <p:cNvSpPr/>
            <p:nvPr/>
          </p:nvSpPr>
          <p:spPr>
            <a:xfrm>
              <a:off x="496551" y="2539679"/>
              <a:ext cx="1119105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49" name="Curved Connector 448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Curved Connector 449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Curved Connector 450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Curved Connector 451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Curved Connector 452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Curved Connector 453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5" name="Oval 454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Oval 455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Oval 456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Arrow Connector 43"/>
          <p:cNvCxnSpPr>
            <a:stCxn id="27" idx="2"/>
            <a:endCxn id="218" idx="0"/>
          </p:cNvCxnSpPr>
          <p:nvPr/>
        </p:nvCxnSpPr>
        <p:spPr>
          <a:xfrm>
            <a:off x="6100018" y="1130989"/>
            <a:ext cx="1328906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2"/>
            <a:endCxn id="422" idx="0"/>
          </p:cNvCxnSpPr>
          <p:nvPr/>
        </p:nvCxnSpPr>
        <p:spPr>
          <a:xfrm flipH="1">
            <a:off x="4733662" y="1130989"/>
            <a:ext cx="1366356" cy="1333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7" idx="2"/>
          </p:cNvCxnSpPr>
          <p:nvPr/>
        </p:nvCxnSpPr>
        <p:spPr>
          <a:xfrm>
            <a:off x="6100018" y="1130989"/>
            <a:ext cx="3271683" cy="1350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7" idx="2"/>
            <a:endCxn id="306" idx="0"/>
          </p:cNvCxnSpPr>
          <p:nvPr/>
        </p:nvCxnSpPr>
        <p:spPr>
          <a:xfrm>
            <a:off x="6100018" y="1130989"/>
            <a:ext cx="5108112" cy="1333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37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775446" y="1118795"/>
            <a:ext cx="839098" cy="473337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Phy</a:t>
            </a:r>
            <a:endParaRPr lang="en-US" sz="1400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Port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80825" y="1839558"/>
            <a:ext cx="828340" cy="103273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Ingress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Port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80825" y="3119718"/>
            <a:ext cx="828340" cy="103273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VLAN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17598" y="3119718"/>
            <a:ext cx="828340" cy="103273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Termin-ation</a:t>
            </a:r>
            <a:r>
              <a:rPr lang="en-US" sz="1400" dirty="0">
                <a:solidFill>
                  <a:schemeClr val="tx1"/>
                </a:solidFill>
              </a:rPr>
              <a:t> MAC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819607" y="4401668"/>
            <a:ext cx="845378" cy="837303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Port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42276" y="4401669"/>
            <a:ext cx="905438" cy="837303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VLAN 1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046206" y="5368836"/>
            <a:ext cx="1063215" cy="752265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Bridging Table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046206" y="4090084"/>
            <a:ext cx="1063215" cy="752265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 Table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046206" y="2624930"/>
            <a:ext cx="1063215" cy="752265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Unicast Routing Table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046206" y="1302825"/>
            <a:ext cx="1063215" cy="752265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Multicast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Routing Table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409737" y="3196814"/>
            <a:ext cx="828340" cy="103273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ACL Policy Table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634982" y="4090566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Flood Group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5633190" y="2683580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L3 Unicast </a:t>
            </a:r>
            <a:r>
              <a:rPr lang="en-US" sz="1400" dirty="0" err="1">
                <a:solidFill>
                  <a:schemeClr val="tx1"/>
                </a:solidFill>
              </a:rPr>
              <a:t>Grouop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5633190" y="1463424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L3 ECMP Group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928820" y="1043945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 Label Group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928820" y="1861074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 Label Group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737898" y="3360857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Interface Group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737898" y="4218862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Interface Group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5633190" y="5283764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L3 Multicast Group</a:t>
            </a:r>
          </a:p>
        </p:txBody>
      </p:sp>
      <p:sp>
        <p:nvSpPr>
          <p:cNvPr id="29" name="Oval 28"/>
          <p:cNvSpPr/>
          <p:nvPr/>
        </p:nvSpPr>
        <p:spPr>
          <a:xfrm>
            <a:off x="9972337" y="3478964"/>
            <a:ext cx="839098" cy="473337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Phy</a:t>
            </a:r>
            <a:r>
              <a:rPr lang="en-US" sz="1400" dirty="0">
                <a:solidFill>
                  <a:schemeClr val="tx1"/>
                </a:solidFill>
              </a:rPr>
              <a:t> Port</a:t>
            </a:r>
          </a:p>
        </p:txBody>
      </p:sp>
      <p:sp>
        <p:nvSpPr>
          <p:cNvPr id="30" name="Oval 29"/>
          <p:cNvSpPr/>
          <p:nvPr/>
        </p:nvSpPr>
        <p:spPr>
          <a:xfrm>
            <a:off x="9966955" y="4336969"/>
            <a:ext cx="839098" cy="473337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Phy</a:t>
            </a:r>
            <a:r>
              <a:rPr lang="en-US" sz="1400" dirty="0">
                <a:solidFill>
                  <a:schemeClr val="tx1"/>
                </a:solidFill>
              </a:rPr>
              <a:t> Port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834770" y="3070629"/>
            <a:ext cx="869469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INDIRECT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025693" y="757684"/>
            <a:ext cx="869469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INDIRECT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14220" y="1177163"/>
            <a:ext cx="701154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SELECT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730063" y="2389384"/>
            <a:ext cx="869469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INDIRECT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945025" y="3801695"/>
            <a:ext cx="439544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ALL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5945025" y="4995743"/>
            <a:ext cx="439544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ALL</a:t>
            </a:r>
            <a:endParaRPr lang="en-US" sz="1400" dirty="0"/>
          </a:p>
        </p:txBody>
      </p:sp>
      <p:cxnSp>
        <p:nvCxnSpPr>
          <p:cNvPr id="40" name="Straight Arrow Connector 39"/>
          <p:cNvCxnSpPr>
            <a:stCxn id="5" idx="4"/>
            <a:endCxn id="6" idx="0"/>
          </p:cNvCxnSpPr>
          <p:nvPr/>
        </p:nvCxnSpPr>
        <p:spPr>
          <a:xfrm>
            <a:off x="1194995" y="1592132"/>
            <a:ext cx="0" cy="24742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6" idx="2"/>
            <a:endCxn id="7" idx="0"/>
          </p:cNvCxnSpPr>
          <p:nvPr/>
        </p:nvCxnSpPr>
        <p:spPr>
          <a:xfrm>
            <a:off x="1194995" y="2872292"/>
            <a:ext cx="0" cy="24742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7" idx="2"/>
            <a:endCxn id="10" idx="0"/>
          </p:cNvCxnSpPr>
          <p:nvPr/>
        </p:nvCxnSpPr>
        <p:spPr>
          <a:xfrm>
            <a:off x="1194995" y="4152452"/>
            <a:ext cx="0" cy="24921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7" idx="3"/>
            <a:endCxn id="8" idx="1"/>
          </p:cNvCxnSpPr>
          <p:nvPr/>
        </p:nvCxnSpPr>
        <p:spPr>
          <a:xfrm>
            <a:off x="1609165" y="3636085"/>
            <a:ext cx="208433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0" idx="3"/>
            <a:endCxn id="9" idx="1"/>
          </p:cNvCxnSpPr>
          <p:nvPr/>
        </p:nvCxnSpPr>
        <p:spPr>
          <a:xfrm flipV="1">
            <a:off x="1647714" y="4820320"/>
            <a:ext cx="171893" cy="1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8" idx="3"/>
            <a:endCxn id="14" idx="1"/>
          </p:cNvCxnSpPr>
          <p:nvPr/>
        </p:nvCxnSpPr>
        <p:spPr>
          <a:xfrm flipV="1">
            <a:off x="2645938" y="1678958"/>
            <a:ext cx="400268" cy="195712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8" idx="3"/>
            <a:endCxn id="13" idx="1"/>
          </p:cNvCxnSpPr>
          <p:nvPr/>
        </p:nvCxnSpPr>
        <p:spPr>
          <a:xfrm flipV="1">
            <a:off x="2645938" y="3001063"/>
            <a:ext cx="400268" cy="63502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8" idx="3"/>
            <a:endCxn id="12" idx="1"/>
          </p:cNvCxnSpPr>
          <p:nvPr/>
        </p:nvCxnSpPr>
        <p:spPr>
          <a:xfrm>
            <a:off x="2645938" y="3636085"/>
            <a:ext cx="400268" cy="83013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8" idx="3"/>
            <a:endCxn id="11" idx="1"/>
          </p:cNvCxnSpPr>
          <p:nvPr/>
        </p:nvCxnSpPr>
        <p:spPr>
          <a:xfrm>
            <a:off x="2645938" y="3636085"/>
            <a:ext cx="400268" cy="210888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15" idx="1"/>
          </p:cNvCxnSpPr>
          <p:nvPr/>
        </p:nvCxnSpPr>
        <p:spPr>
          <a:xfrm>
            <a:off x="3046206" y="3713181"/>
            <a:ext cx="1363531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9" idx="3"/>
          </p:cNvCxnSpPr>
          <p:nvPr/>
        </p:nvCxnSpPr>
        <p:spPr>
          <a:xfrm flipV="1">
            <a:off x="2664985" y="3713181"/>
            <a:ext cx="381221" cy="1107139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3" idx="3"/>
            <a:endCxn id="15" idx="1"/>
          </p:cNvCxnSpPr>
          <p:nvPr/>
        </p:nvCxnSpPr>
        <p:spPr>
          <a:xfrm>
            <a:off x="4109421" y="3001063"/>
            <a:ext cx="300316" cy="71211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14" idx="3"/>
            <a:endCxn id="15" idx="1"/>
          </p:cNvCxnSpPr>
          <p:nvPr/>
        </p:nvCxnSpPr>
        <p:spPr>
          <a:xfrm>
            <a:off x="4109421" y="1678958"/>
            <a:ext cx="300316" cy="203422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12" idx="3"/>
            <a:endCxn id="15" idx="1"/>
          </p:cNvCxnSpPr>
          <p:nvPr/>
        </p:nvCxnSpPr>
        <p:spPr>
          <a:xfrm flipV="1">
            <a:off x="4109421" y="3713181"/>
            <a:ext cx="300316" cy="75303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11" idx="3"/>
            <a:endCxn id="15" idx="1"/>
          </p:cNvCxnSpPr>
          <p:nvPr/>
        </p:nvCxnSpPr>
        <p:spPr>
          <a:xfrm flipV="1">
            <a:off x="4109421" y="3713181"/>
            <a:ext cx="300316" cy="203178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26" idx="3"/>
            <a:endCxn id="29" idx="2"/>
          </p:cNvCxnSpPr>
          <p:nvPr/>
        </p:nvCxnSpPr>
        <p:spPr>
          <a:xfrm>
            <a:off x="9801113" y="3715633"/>
            <a:ext cx="171224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27" idx="3"/>
            <a:endCxn id="30" idx="2"/>
          </p:cNvCxnSpPr>
          <p:nvPr/>
        </p:nvCxnSpPr>
        <p:spPr>
          <a:xfrm>
            <a:off x="9801113" y="4573638"/>
            <a:ext cx="165842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23" idx="3"/>
            <a:endCxn id="24" idx="1"/>
          </p:cNvCxnSpPr>
          <p:nvPr/>
        </p:nvCxnSpPr>
        <p:spPr>
          <a:xfrm flipV="1">
            <a:off x="6696405" y="1398721"/>
            <a:ext cx="232415" cy="41947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23" idx="3"/>
            <a:endCxn id="25" idx="1"/>
          </p:cNvCxnSpPr>
          <p:nvPr/>
        </p:nvCxnSpPr>
        <p:spPr>
          <a:xfrm>
            <a:off x="6696405" y="1818200"/>
            <a:ext cx="232415" cy="39765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15" idx="3"/>
            <a:endCxn id="23" idx="1"/>
          </p:cNvCxnSpPr>
          <p:nvPr/>
        </p:nvCxnSpPr>
        <p:spPr>
          <a:xfrm flipV="1">
            <a:off x="5238077" y="1818200"/>
            <a:ext cx="395113" cy="1894981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15" idx="3"/>
            <a:endCxn id="21" idx="1"/>
          </p:cNvCxnSpPr>
          <p:nvPr/>
        </p:nvCxnSpPr>
        <p:spPr>
          <a:xfrm flipV="1">
            <a:off x="5238077" y="3038356"/>
            <a:ext cx="395113" cy="674825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15" idx="3"/>
            <a:endCxn id="20" idx="1"/>
          </p:cNvCxnSpPr>
          <p:nvPr/>
        </p:nvCxnSpPr>
        <p:spPr>
          <a:xfrm>
            <a:off x="5238077" y="3713181"/>
            <a:ext cx="396905" cy="732161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15" idx="3"/>
            <a:endCxn id="28" idx="1"/>
          </p:cNvCxnSpPr>
          <p:nvPr/>
        </p:nvCxnSpPr>
        <p:spPr>
          <a:xfrm>
            <a:off x="5238077" y="3713181"/>
            <a:ext cx="395113" cy="192535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15" idx="3"/>
            <a:endCxn id="26" idx="1"/>
          </p:cNvCxnSpPr>
          <p:nvPr/>
        </p:nvCxnSpPr>
        <p:spPr>
          <a:xfrm>
            <a:off x="5238077" y="3713181"/>
            <a:ext cx="3499821" cy="245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28" idx="3"/>
            <a:endCxn id="27" idx="1"/>
          </p:cNvCxnSpPr>
          <p:nvPr/>
        </p:nvCxnSpPr>
        <p:spPr>
          <a:xfrm flipV="1">
            <a:off x="6696405" y="4573638"/>
            <a:ext cx="2041493" cy="106490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28" idx="3"/>
            <a:endCxn id="26" idx="1"/>
          </p:cNvCxnSpPr>
          <p:nvPr/>
        </p:nvCxnSpPr>
        <p:spPr>
          <a:xfrm flipV="1">
            <a:off x="6696405" y="3715633"/>
            <a:ext cx="2041493" cy="192290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20" idx="3"/>
            <a:endCxn id="26" idx="1"/>
          </p:cNvCxnSpPr>
          <p:nvPr/>
        </p:nvCxnSpPr>
        <p:spPr>
          <a:xfrm flipV="1">
            <a:off x="6698197" y="3715633"/>
            <a:ext cx="2039701" cy="72970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20" idx="3"/>
            <a:endCxn id="27" idx="1"/>
          </p:cNvCxnSpPr>
          <p:nvPr/>
        </p:nvCxnSpPr>
        <p:spPr>
          <a:xfrm>
            <a:off x="6698197" y="4445342"/>
            <a:ext cx="2039701" cy="12829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25" idx="3"/>
            <a:endCxn id="27" idx="1"/>
          </p:cNvCxnSpPr>
          <p:nvPr/>
        </p:nvCxnSpPr>
        <p:spPr>
          <a:xfrm>
            <a:off x="7992035" y="2215850"/>
            <a:ext cx="745863" cy="235778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24" idx="3"/>
            <a:endCxn id="26" idx="1"/>
          </p:cNvCxnSpPr>
          <p:nvPr/>
        </p:nvCxnSpPr>
        <p:spPr>
          <a:xfrm>
            <a:off x="7992035" y="1398721"/>
            <a:ext cx="745863" cy="231691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21" idx="3"/>
            <a:endCxn id="26" idx="1"/>
          </p:cNvCxnSpPr>
          <p:nvPr/>
        </p:nvCxnSpPr>
        <p:spPr>
          <a:xfrm>
            <a:off x="6696405" y="3038356"/>
            <a:ext cx="2041493" cy="67727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978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4697413" y="5523942"/>
            <a:ext cx="1841933" cy="734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ASIC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697413" y="4497318"/>
            <a:ext cx="1841933" cy="73495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Broadcom SDK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697413" y="3470694"/>
            <a:ext cx="1841933" cy="7349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OF-DPA</a:t>
            </a:r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>
            <a:off x="4697412" y="2444070"/>
            <a:ext cx="1841933" cy="7349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OF-Agent</a:t>
            </a:r>
          </a:p>
          <a:p>
            <a:pPr algn="ctr"/>
            <a:r>
              <a:rPr lang="en-US" b="1" dirty="0"/>
              <a:t>(Indigo)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697412" y="1417446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Controller</a:t>
            </a:r>
          </a:p>
        </p:txBody>
      </p:sp>
      <p:cxnSp>
        <p:nvCxnSpPr>
          <p:cNvPr id="6" name="Straight Arrow Connector 5"/>
          <p:cNvCxnSpPr>
            <a:stCxn id="23" idx="2"/>
            <a:endCxn id="21" idx="0"/>
          </p:cNvCxnSpPr>
          <p:nvPr/>
        </p:nvCxnSpPr>
        <p:spPr>
          <a:xfrm>
            <a:off x="5618379" y="2152404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2"/>
            <a:endCxn id="19" idx="0"/>
          </p:cNvCxnSpPr>
          <p:nvPr/>
        </p:nvCxnSpPr>
        <p:spPr>
          <a:xfrm>
            <a:off x="5618380" y="4205652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2"/>
            <a:endCxn id="20" idx="0"/>
          </p:cNvCxnSpPr>
          <p:nvPr/>
        </p:nvCxnSpPr>
        <p:spPr>
          <a:xfrm>
            <a:off x="5618379" y="3179028"/>
            <a:ext cx="1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9" idx="2"/>
            <a:endCxn id="18" idx="0"/>
          </p:cNvCxnSpPr>
          <p:nvPr/>
        </p:nvCxnSpPr>
        <p:spPr>
          <a:xfrm>
            <a:off x="5618380" y="5232276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4405745" y="2299855"/>
            <a:ext cx="2396837" cy="4128654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31014" y="4127986"/>
            <a:ext cx="114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On-Switch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831014" y="1600259"/>
            <a:ext cx="115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Off-Switch</a:t>
            </a:r>
          </a:p>
        </p:txBody>
      </p:sp>
    </p:spTree>
    <p:extLst>
      <p:ext uri="{BB962C8B-B14F-4D97-AF65-F5344CB8AC3E}">
        <p14:creationId xmlns:p14="http://schemas.microsoft.com/office/powerpoint/2010/main" val="1319615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6915437" y="2479964"/>
            <a:ext cx="1831015" cy="887422"/>
            <a:chOff x="6915438" y="2658186"/>
            <a:chExt cx="1403400" cy="709200"/>
          </a:xfrm>
        </p:grpSpPr>
        <p:sp>
          <p:nvSpPr>
            <p:cNvPr id="43" name="Google Shape;540;p93"/>
            <p:cNvSpPr/>
            <p:nvPr/>
          </p:nvSpPr>
          <p:spPr>
            <a:xfrm>
              <a:off x="6915438" y="2658186"/>
              <a:ext cx="1403400" cy="7092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41;p93"/>
            <p:cNvSpPr/>
            <p:nvPr/>
          </p:nvSpPr>
          <p:spPr>
            <a:xfrm>
              <a:off x="6985053" y="2933371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5" name="Google Shape;542;p93"/>
            <p:cNvSpPr/>
            <p:nvPr/>
          </p:nvSpPr>
          <p:spPr>
            <a:xfrm>
              <a:off x="7336314" y="2714375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6" name="Google Shape;543;p93"/>
            <p:cNvSpPr/>
            <p:nvPr/>
          </p:nvSpPr>
          <p:spPr>
            <a:xfrm>
              <a:off x="7336314" y="3146369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7" name="Google Shape;544;p93"/>
            <p:cNvSpPr/>
            <p:nvPr/>
          </p:nvSpPr>
          <p:spPr>
            <a:xfrm>
              <a:off x="7717329" y="2748452"/>
              <a:ext cx="194400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48" name="Google Shape;545;p93"/>
            <p:cNvCxnSpPr/>
            <p:nvPr/>
          </p:nvCxnSpPr>
          <p:spPr>
            <a:xfrm rot="10800000" flipH="1">
              <a:off x="7179453" y="2810371"/>
              <a:ext cx="156900" cy="21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" name="Google Shape;546;p93"/>
            <p:cNvCxnSpPr/>
            <p:nvPr/>
          </p:nvCxnSpPr>
          <p:spPr>
            <a:xfrm>
              <a:off x="7179453" y="3029371"/>
              <a:ext cx="156900" cy="21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" name="Google Shape;547;p93"/>
            <p:cNvCxnSpPr/>
            <p:nvPr/>
          </p:nvCxnSpPr>
          <p:spPr>
            <a:xfrm>
              <a:off x="7530714" y="2810375"/>
              <a:ext cx="186600" cy="223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" name="Google Shape;548;p93"/>
            <p:cNvCxnSpPr/>
            <p:nvPr/>
          </p:nvCxnSpPr>
          <p:spPr>
            <a:xfrm rot="10800000" flipH="1">
              <a:off x="7530714" y="3034169"/>
              <a:ext cx="186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2" name="Google Shape;549;p93"/>
            <p:cNvSpPr/>
            <p:nvPr/>
          </p:nvSpPr>
          <p:spPr>
            <a:xfrm>
              <a:off x="8022915" y="2878603"/>
              <a:ext cx="194400" cy="301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53" name="Google Shape;550;p93"/>
            <p:cNvCxnSpPr/>
            <p:nvPr/>
          </p:nvCxnSpPr>
          <p:spPr>
            <a:xfrm rot="10800000" flipH="1">
              <a:off x="7911729" y="3029402"/>
              <a:ext cx="111300" cy="4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54" name="Google Shape;551;p93"/>
          <p:cNvCxnSpPr>
            <a:stCxn id="82" idx="2"/>
            <a:endCxn id="4" idx="0"/>
          </p:cNvCxnSpPr>
          <p:nvPr/>
        </p:nvCxnSpPr>
        <p:spPr>
          <a:xfrm flipH="1">
            <a:off x="4379382" y="3393788"/>
            <a:ext cx="937" cy="497745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Google Shape;552;p93"/>
          <p:cNvCxnSpPr>
            <a:stCxn id="43" idx="2"/>
            <a:endCxn id="17" idx="0"/>
          </p:cNvCxnSpPr>
          <p:nvPr/>
        </p:nvCxnSpPr>
        <p:spPr>
          <a:xfrm>
            <a:off x="7830945" y="3367386"/>
            <a:ext cx="411" cy="506328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" name="Google Shape;553;p93"/>
          <p:cNvSpPr txBox="1"/>
          <p:nvPr/>
        </p:nvSpPr>
        <p:spPr>
          <a:xfrm>
            <a:off x="3839911" y="4862782"/>
            <a:ext cx="8553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ASIC 1</a:t>
            </a:r>
            <a:endParaRPr dirty="0"/>
          </a:p>
        </p:txBody>
      </p:sp>
      <p:sp>
        <p:nvSpPr>
          <p:cNvPr id="57" name="Google Shape;554;p93"/>
          <p:cNvSpPr txBox="1"/>
          <p:nvPr/>
        </p:nvSpPr>
        <p:spPr>
          <a:xfrm>
            <a:off x="7362250" y="4862782"/>
            <a:ext cx="8553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ASIC 2</a:t>
            </a:r>
            <a:endParaRPr dirty="0"/>
          </a:p>
        </p:txBody>
      </p:sp>
      <p:sp>
        <p:nvSpPr>
          <p:cNvPr id="58" name="Google Shape;555;p93"/>
          <p:cNvSpPr txBox="1"/>
          <p:nvPr/>
        </p:nvSpPr>
        <p:spPr>
          <a:xfrm>
            <a:off x="1987190" y="2640511"/>
            <a:ext cx="967454" cy="607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Logical</a:t>
            </a: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Pipeline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" name="Google Shape;556;p93"/>
          <p:cNvSpPr txBox="1"/>
          <p:nvPr/>
        </p:nvSpPr>
        <p:spPr>
          <a:xfrm>
            <a:off x="1854844" y="4043814"/>
            <a:ext cx="1099800" cy="687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Physical</a:t>
            </a: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Pipeline</a:t>
            </a:r>
            <a:endParaRPr dirty="0"/>
          </a:p>
        </p:txBody>
      </p:sp>
      <p:cxnSp>
        <p:nvCxnSpPr>
          <p:cNvPr id="60" name="Google Shape;557;p93"/>
          <p:cNvCxnSpPr/>
          <p:nvPr/>
        </p:nvCxnSpPr>
        <p:spPr>
          <a:xfrm>
            <a:off x="2014900" y="3642388"/>
            <a:ext cx="7201623" cy="27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2" name="Google Shape;559;p93"/>
          <p:cNvCxnSpPr>
            <a:stCxn id="74" idx="2"/>
            <a:endCxn id="43" idx="0"/>
          </p:cNvCxnSpPr>
          <p:nvPr/>
        </p:nvCxnSpPr>
        <p:spPr>
          <a:xfrm>
            <a:off x="6050947" y="1882544"/>
            <a:ext cx="1779998" cy="59742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560;p93"/>
          <p:cNvCxnSpPr>
            <a:stCxn id="74" idx="2"/>
            <a:endCxn id="82" idx="0"/>
          </p:cNvCxnSpPr>
          <p:nvPr/>
        </p:nvCxnSpPr>
        <p:spPr>
          <a:xfrm flipH="1">
            <a:off x="4380319" y="1882544"/>
            <a:ext cx="1670628" cy="623822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94" name="Group 93"/>
          <p:cNvGrpSpPr/>
          <p:nvPr/>
        </p:nvGrpSpPr>
        <p:grpSpPr>
          <a:xfrm>
            <a:off x="6473899" y="3873714"/>
            <a:ext cx="2714914" cy="1020617"/>
            <a:chOff x="6487753" y="3954487"/>
            <a:chExt cx="2258700" cy="6813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7" name="Google Shape;513;p93"/>
            <p:cNvSpPr/>
            <p:nvPr/>
          </p:nvSpPr>
          <p:spPr>
            <a:xfrm>
              <a:off x="6487753" y="3954487"/>
              <a:ext cx="2258700" cy="6813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14;p93"/>
            <p:cNvSpPr/>
            <p:nvPr/>
          </p:nvSpPr>
          <p:spPr>
            <a:xfrm>
              <a:off x="6567093" y="4206654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9" name="Google Shape;515;p93"/>
            <p:cNvSpPr/>
            <p:nvPr/>
          </p:nvSpPr>
          <p:spPr>
            <a:xfrm>
              <a:off x="7847887" y="4033385"/>
              <a:ext cx="179700" cy="5493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" name="Google Shape;516;p93"/>
            <p:cNvSpPr/>
            <p:nvPr/>
          </p:nvSpPr>
          <p:spPr>
            <a:xfrm>
              <a:off x="6844838" y="4214176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" name="Google Shape;517;p93"/>
            <p:cNvSpPr/>
            <p:nvPr/>
          </p:nvSpPr>
          <p:spPr>
            <a:xfrm>
              <a:off x="7169671" y="4000122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2" name="Google Shape;518;p93"/>
            <p:cNvSpPr/>
            <p:nvPr/>
          </p:nvSpPr>
          <p:spPr>
            <a:xfrm>
              <a:off x="7169671" y="442236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3" name="Google Shape;519;p93"/>
            <p:cNvSpPr/>
            <p:nvPr/>
          </p:nvSpPr>
          <p:spPr>
            <a:xfrm>
              <a:off x="8154391" y="4028845"/>
              <a:ext cx="179700" cy="5583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4" name="Google Shape;520;p93"/>
            <p:cNvSpPr/>
            <p:nvPr/>
          </p:nvSpPr>
          <p:spPr>
            <a:xfrm>
              <a:off x="8479184" y="4211238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25" name="Google Shape;521;p93"/>
            <p:cNvCxnSpPr/>
            <p:nvPr/>
          </p:nvCxnSpPr>
          <p:spPr>
            <a:xfrm>
              <a:off x="6746793" y="4300554"/>
              <a:ext cx="97500" cy="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" name="Google Shape;522;p93"/>
            <p:cNvCxnSpPr/>
            <p:nvPr/>
          </p:nvCxnSpPr>
          <p:spPr>
            <a:xfrm>
              <a:off x="8027587" y="4308035"/>
              <a:ext cx="126900" cy="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" name="Google Shape;523;p93"/>
            <p:cNvCxnSpPr/>
            <p:nvPr/>
          </p:nvCxnSpPr>
          <p:spPr>
            <a:xfrm rot="10800000" flipH="1">
              <a:off x="7024538" y="4093876"/>
              <a:ext cx="145200" cy="214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" name="Google Shape;524;p93"/>
            <p:cNvCxnSpPr/>
            <p:nvPr/>
          </p:nvCxnSpPr>
          <p:spPr>
            <a:xfrm>
              <a:off x="7024538" y="4308076"/>
              <a:ext cx="145200" cy="208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9" name="Google Shape;525;p93"/>
            <p:cNvCxnSpPr/>
            <p:nvPr/>
          </p:nvCxnSpPr>
          <p:spPr>
            <a:xfrm>
              <a:off x="7349371" y="4094022"/>
              <a:ext cx="133500" cy="9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" name="Google Shape;527;p93"/>
            <p:cNvCxnSpPr/>
            <p:nvPr/>
          </p:nvCxnSpPr>
          <p:spPr>
            <a:xfrm rot="10800000" flipH="1">
              <a:off x="7349371" y="4308067"/>
              <a:ext cx="498600" cy="208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" name="Google Shape;528;p93"/>
            <p:cNvCxnSpPr/>
            <p:nvPr/>
          </p:nvCxnSpPr>
          <p:spPr>
            <a:xfrm rot="10800000" flipH="1">
              <a:off x="8334091" y="4304995"/>
              <a:ext cx="145200" cy="30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4" name="Google Shape;526;p93"/>
            <p:cNvSpPr/>
            <p:nvPr/>
          </p:nvSpPr>
          <p:spPr>
            <a:xfrm>
              <a:off x="7482810" y="4000903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65" name="Google Shape;561;p93"/>
            <p:cNvCxnSpPr/>
            <p:nvPr/>
          </p:nvCxnSpPr>
          <p:spPr>
            <a:xfrm>
              <a:off x="7662510" y="4094803"/>
              <a:ext cx="185400" cy="2133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95" name="Group 94"/>
          <p:cNvGrpSpPr/>
          <p:nvPr/>
        </p:nvGrpSpPr>
        <p:grpSpPr>
          <a:xfrm>
            <a:off x="2998915" y="3891533"/>
            <a:ext cx="2760934" cy="977211"/>
            <a:chOff x="3290013" y="3917120"/>
            <a:chExt cx="2369700" cy="681300"/>
          </a:xfrm>
          <a:solidFill>
            <a:schemeClr val="bg1">
              <a:lumMod val="75000"/>
            </a:schemeClr>
          </a:solidFill>
        </p:grpSpPr>
        <p:sp>
          <p:nvSpPr>
            <p:cNvPr id="4" name="Google Shape;500;p93"/>
            <p:cNvSpPr/>
            <p:nvPr/>
          </p:nvSpPr>
          <p:spPr>
            <a:xfrm>
              <a:off x="3290013" y="3917120"/>
              <a:ext cx="2369700" cy="6813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01;p93"/>
            <p:cNvSpPr/>
            <p:nvPr/>
          </p:nvSpPr>
          <p:spPr>
            <a:xfrm>
              <a:off x="4189708" y="416928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" name="Google Shape;502;p93"/>
            <p:cNvSpPr/>
            <p:nvPr/>
          </p:nvSpPr>
          <p:spPr>
            <a:xfrm>
              <a:off x="4514541" y="3955233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" name="Google Shape;503;p93"/>
            <p:cNvSpPr/>
            <p:nvPr/>
          </p:nvSpPr>
          <p:spPr>
            <a:xfrm>
              <a:off x="4514541" y="4377478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" name="Google Shape;504;p93"/>
            <p:cNvSpPr/>
            <p:nvPr/>
          </p:nvSpPr>
          <p:spPr>
            <a:xfrm>
              <a:off x="4866889" y="3988541"/>
              <a:ext cx="179700" cy="5583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9" name="Google Shape;505;p93"/>
            <p:cNvSpPr/>
            <p:nvPr/>
          </p:nvSpPr>
          <p:spPr>
            <a:xfrm>
              <a:off x="5432078" y="416928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10" name="Google Shape;506;p93"/>
            <p:cNvCxnSpPr/>
            <p:nvPr/>
          </p:nvCxnSpPr>
          <p:spPr>
            <a:xfrm rot="10800000" flipH="1">
              <a:off x="4369408" y="4048987"/>
              <a:ext cx="145200" cy="214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" name="Google Shape;507;p93"/>
            <p:cNvCxnSpPr/>
            <p:nvPr/>
          </p:nvCxnSpPr>
          <p:spPr>
            <a:xfrm>
              <a:off x="4369408" y="4263187"/>
              <a:ext cx="145200" cy="208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" name="Google Shape;508;p93"/>
            <p:cNvCxnSpPr/>
            <p:nvPr/>
          </p:nvCxnSpPr>
          <p:spPr>
            <a:xfrm>
              <a:off x="4694241" y="4049133"/>
              <a:ext cx="172500" cy="2187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" name="Google Shape;509;p93"/>
            <p:cNvCxnSpPr/>
            <p:nvPr/>
          </p:nvCxnSpPr>
          <p:spPr>
            <a:xfrm rot="10800000" flipH="1">
              <a:off x="4694241" y="4267678"/>
              <a:ext cx="172500" cy="2037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" name="Google Shape;510;p93"/>
            <p:cNvSpPr/>
            <p:nvPr/>
          </p:nvSpPr>
          <p:spPr>
            <a:xfrm>
              <a:off x="5149483" y="4115755"/>
              <a:ext cx="179700" cy="2949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15" name="Google Shape;511;p93"/>
            <p:cNvCxnSpPr/>
            <p:nvPr/>
          </p:nvCxnSpPr>
          <p:spPr>
            <a:xfrm rot="10800000" flipH="1">
              <a:off x="5046589" y="4263191"/>
              <a:ext cx="102900" cy="45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512;p93"/>
            <p:cNvCxnSpPr/>
            <p:nvPr/>
          </p:nvCxnSpPr>
          <p:spPr>
            <a:xfrm>
              <a:off x="5329183" y="4263205"/>
              <a:ext cx="102900" cy="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6" name="Google Shape;562;p93"/>
            <p:cNvSpPr/>
            <p:nvPr/>
          </p:nvSpPr>
          <p:spPr>
            <a:xfrm>
              <a:off x="3374961" y="416928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7" name="Google Shape;563;p93"/>
            <p:cNvSpPr/>
            <p:nvPr/>
          </p:nvSpPr>
          <p:spPr>
            <a:xfrm>
              <a:off x="3752285" y="3952763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8" name="Google Shape;564;p93"/>
            <p:cNvSpPr/>
            <p:nvPr/>
          </p:nvSpPr>
          <p:spPr>
            <a:xfrm>
              <a:off x="3752285" y="437500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69" name="Google Shape;565;p93"/>
            <p:cNvCxnSpPr/>
            <p:nvPr/>
          </p:nvCxnSpPr>
          <p:spPr>
            <a:xfrm rot="10800000" flipH="1">
              <a:off x="3554661" y="4046587"/>
              <a:ext cx="197700" cy="2166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0" name="Google Shape;566;p93"/>
            <p:cNvCxnSpPr/>
            <p:nvPr/>
          </p:nvCxnSpPr>
          <p:spPr>
            <a:xfrm>
              <a:off x="3554661" y="4263187"/>
              <a:ext cx="197700" cy="2058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1" name="Google Shape;567;p93"/>
            <p:cNvCxnSpPr/>
            <p:nvPr/>
          </p:nvCxnSpPr>
          <p:spPr>
            <a:xfrm>
              <a:off x="3931985" y="4046663"/>
              <a:ext cx="257700" cy="2166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2" name="Google Shape;568;p93"/>
            <p:cNvCxnSpPr/>
            <p:nvPr/>
          </p:nvCxnSpPr>
          <p:spPr>
            <a:xfrm rot="10800000" flipH="1">
              <a:off x="3931985" y="4263107"/>
              <a:ext cx="257700" cy="2058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74" name="Rounded Rectangle 73"/>
          <p:cNvSpPr/>
          <p:nvPr/>
        </p:nvSpPr>
        <p:spPr>
          <a:xfrm>
            <a:off x="4604391" y="1108367"/>
            <a:ext cx="2893111" cy="7741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Controller</a:t>
            </a:r>
          </a:p>
        </p:txBody>
      </p:sp>
      <p:grpSp>
        <p:nvGrpSpPr>
          <p:cNvPr id="81" name="Group 80"/>
          <p:cNvGrpSpPr/>
          <p:nvPr/>
        </p:nvGrpSpPr>
        <p:grpSpPr>
          <a:xfrm>
            <a:off x="3464811" y="2506366"/>
            <a:ext cx="1831015" cy="887422"/>
            <a:chOff x="6915438" y="2658186"/>
            <a:chExt cx="1403400" cy="709200"/>
          </a:xfrm>
        </p:grpSpPr>
        <p:sp>
          <p:nvSpPr>
            <p:cNvPr id="82" name="Google Shape;540;p93"/>
            <p:cNvSpPr/>
            <p:nvPr/>
          </p:nvSpPr>
          <p:spPr>
            <a:xfrm>
              <a:off x="6915438" y="2658186"/>
              <a:ext cx="1403400" cy="7092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41;p93"/>
            <p:cNvSpPr/>
            <p:nvPr/>
          </p:nvSpPr>
          <p:spPr>
            <a:xfrm>
              <a:off x="6985053" y="2933371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4" name="Google Shape;542;p93"/>
            <p:cNvSpPr/>
            <p:nvPr/>
          </p:nvSpPr>
          <p:spPr>
            <a:xfrm>
              <a:off x="7336314" y="2714375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5" name="Google Shape;543;p93"/>
            <p:cNvSpPr/>
            <p:nvPr/>
          </p:nvSpPr>
          <p:spPr>
            <a:xfrm>
              <a:off x="7336314" y="3146369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6" name="Google Shape;544;p93"/>
            <p:cNvSpPr/>
            <p:nvPr/>
          </p:nvSpPr>
          <p:spPr>
            <a:xfrm>
              <a:off x="7717329" y="2748452"/>
              <a:ext cx="194400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87" name="Google Shape;545;p93"/>
            <p:cNvCxnSpPr/>
            <p:nvPr/>
          </p:nvCxnSpPr>
          <p:spPr>
            <a:xfrm rot="10800000" flipH="1">
              <a:off x="7179453" y="2810371"/>
              <a:ext cx="156900" cy="21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8" name="Google Shape;546;p93"/>
            <p:cNvCxnSpPr/>
            <p:nvPr/>
          </p:nvCxnSpPr>
          <p:spPr>
            <a:xfrm>
              <a:off x="7179453" y="3029371"/>
              <a:ext cx="156900" cy="21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9" name="Google Shape;547;p93"/>
            <p:cNvCxnSpPr/>
            <p:nvPr/>
          </p:nvCxnSpPr>
          <p:spPr>
            <a:xfrm>
              <a:off x="7530714" y="2810375"/>
              <a:ext cx="186600" cy="223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0" name="Google Shape;548;p93"/>
            <p:cNvCxnSpPr/>
            <p:nvPr/>
          </p:nvCxnSpPr>
          <p:spPr>
            <a:xfrm rot="10800000" flipH="1">
              <a:off x="7530714" y="3034169"/>
              <a:ext cx="186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1" name="Google Shape;549;p93"/>
            <p:cNvSpPr/>
            <p:nvPr/>
          </p:nvSpPr>
          <p:spPr>
            <a:xfrm>
              <a:off x="8022915" y="2878603"/>
              <a:ext cx="194400" cy="301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92" name="Google Shape;550;p93"/>
            <p:cNvCxnSpPr/>
            <p:nvPr/>
          </p:nvCxnSpPr>
          <p:spPr>
            <a:xfrm rot="10800000" flipH="1">
              <a:off x="7911729" y="3029402"/>
              <a:ext cx="111300" cy="4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4" name="Down Arrow 33"/>
          <p:cNvSpPr/>
          <p:nvPr/>
        </p:nvSpPr>
        <p:spPr>
          <a:xfrm>
            <a:off x="1759529" y="3155533"/>
            <a:ext cx="135126" cy="10010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16235" y="3045370"/>
            <a:ext cx="13260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P4 Compiler</a:t>
            </a:r>
          </a:p>
          <a:p>
            <a:pPr algn="r"/>
            <a:r>
              <a:rPr lang="en-US" dirty="0"/>
              <a:t>maps from</a:t>
            </a:r>
          </a:p>
          <a:p>
            <a:pPr algn="r"/>
            <a:r>
              <a:rPr lang="en-US" dirty="0"/>
              <a:t>Logical to</a:t>
            </a:r>
          </a:p>
          <a:p>
            <a:pPr algn="r"/>
            <a:r>
              <a:rPr lang="en-US" dirty="0"/>
              <a:t>Physical</a:t>
            </a:r>
          </a:p>
        </p:txBody>
      </p:sp>
    </p:spTree>
    <p:extLst>
      <p:ext uri="{BB962C8B-B14F-4D97-AF65-F5344CB8AC3E}">
        <p14:creationId xmlns:p14="http://schemas.microsoft.com/office/powerpoint/2010/main" val="759010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480619" y="730059"/>
            <a:ext cx="7093974" cy="3020946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</a:pPr>
            <a:endParaRPr lang="en-US" sz="2800" dirty="0"/>
          </a:p>
          <a:p>
            <a:pPr algn="ctr">
              <a:spcBef>
                <a:spcPts val="600"/>
              </a:spcBef>
            </a:pPr>
            <a:endParaRPr lang="en-US" sz="2800" dirty="0"/>
          </a:p>
          <a:p>
            <a:pPr algn="ctr">
              <a:spcBef>
                <a:spcPts val="600"/>
              </a:spcBef>
            </a:pPr>
            <a:r>
              <a:rPr lang="en-US" sz="2800" dirty="0"/>
              <a:t>Stratum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3480619" y="3937819"/>
            <a:ext cx="7093974" cy="15092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/>
              <a:t>ONL</a:t>
            </a:r>
          </a:p>
        </p:txBody>
      </p:sp>
      <p:sp>
        <p:nvSpPr>
          <p:cNvPr id="3" name="Rectangle 2"/>
          <p:cNvSpPr/>
          <p:nvPr/>
        </p:nvSpPr>
        <p:spPr>
          <a:xfrm>
            <a:off x="3923069" y="4247536"/>
            <a:ext cx="2964427" cy="54568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Switch SDK (Driver)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180003" y="4247534"/>
            <a:ext cx="2964427" cy="54569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Platform API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923069" y="5756787"/>
            <a:ext cx="2964427" cy="4965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Switch Chip(s)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180004" y="5776449"/>
            <a:ext cx="2964427" cy="4965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Peripheral(s)</a:t>
            </a:r>
          </a:p>
        </p:txBody>
      </p:sp>
      <p:cxnSp>
        <p:nvCxnSpPr>
          <p:cNvPr id="49" name="Straight Arrow Connector 48"/>
          <p:cNvCxnSpPr>
            <a:stCxn id="44" idx="2"/>
            <a:endCxn id="47" idx="0"/>
          </p:cNvCxnSpPr>
          <p:nvPr/>
        </p:nvCxnSpPr>
        <p:spPr>
          <a:xfrm>
            <a:off x="8662217" y="4793225"/>
            <a:ext cx="1" cy="9832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45" idx="0"/>
          </p:cNvCxnSpPr>
          <p:nvPr/>
        </p:nvCxnSpPr>
        <p:spPr>
          <a:xfrm flipH="1">
            <a:off x="5405283" y="4793225"/>
            <a:ext cx="7374" cy="9635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3923069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P4Runtime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076334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gNMI</a:t>
            </a:r>
          </a:p>
        </p:txBody>
      </p:sp>
      <p:sp>
        <p:nvSpPr>
          <p:cNvPr id="54" name="Rectangle 53"/>
          <p:cNvSpPr/>
          <p:nvPr/>
        </p:nvSpPr>
        <p:spPr>
          <a:xfrm>
            <a:off x="8229599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gNOI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405283" y="1401113"/>
            <a:ext cx="3256935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Interface Broker</a:t>
            </a:r>
          </a:p>
        </p:txBody>
      </p:sp>
      <p:cxnSp>
        <p:nvCxnSpPr>
          <p:cNvPr id="57" name="Straight Arrow Connector 56"/>
          <p:cNvCxnSpPr>
            <a:stCxn id="52" idx="2"/>
            <a:endCxn id="55" idx="0"/>
          </p:cNvCxnSpPr>
          <p:nvPr/>
        </p:nvCxnSpPr>
        <p:spPr>
          <a:xfrm>
            <a:off x="4874341" y="1037940"/>
            <a:ext cx="2159410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3" idx="2"/>
            <a:endCxn id="55" idx="0"/>
          </p:cNvCxnSpPr>
          <p:nvPr/>
        </p:nvCxnSpPr>
        <p:spPr>
          <a:xfrm>
            <a:off x="7027606" y="1037940"/>
            <a:ext cx="6145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4" idx="2"/>
            <a:endCxn id="55" idx="0"/>
          </p:cNvCxnSpPr>
          <p:nvPr/>
        </p:nvCxnSpPr>
        <p:spPr>
          <a:xfrm flipH="1">
            <a:off x="7033751" y="1037940"/>
            <a:ext cx="2147120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3923069" y="2696509"/>
            <a:ext cx="3256935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Chip Abstraction Managers</a:t>
            </a:r>
          </a:p>
        </p:txBody>
      </p:sp>
      <p:sp>
        <p:nvSpPr>
          <p:cNvPr id="72" name="Rectangle 71"/>
          <p:cNvSpPr/>
          <p:nvPr/>
        </p:nvSpPr>
        <p:spPr>
          <a:xfrm>
            <a:off x="7474971" y="2696509"/>
            <a:ext cx="2657171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Platform Manager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474971" y="2091815"/>
            <a:ext cx="2657171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Chassis Manager</a:t>
            </a:r>
          </a:p>
        </p:txBody>
      </p:sp>
      <p:cxnSp>
        <p:nvCxnSpPr>
          <p:cNvPr id="76" name="Straight Arrow Connector 75"/>
          <p:cNvCxnSpPr>
            <a:stCxn id="55" idx="2"/>
            <a:endCxn id="74" idx="0"/>
          </p:cNvCxnSpPr>
          <p:nvPr/>
        </p:nvCxnSpPr>
        <p:spPr>
          <a:xfrm>
            <a:off x="7033751" y="1806695"/>
            <a:ext cx="1769806" cy="2851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74" idx="2"/>
            <a:endCxn id="72" idx="0"/>
          </p:cNvCxnSpPr>
          <p:nvPr/>
        </p:nvCxnSpPr>
        <p:spPr>
          <a:xfrm>
            <a:off x="8803557" y="2497397"/>
            <a:ext cx="0" cy="1991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2" idx="2"/>
          </p:cNvCxnSpPr>
          <p:nvPr/>
        </p:nvCxnSpPr>
        <p:spPr>
          <a:xfrm flipH="1">
            <a:off x="8797413" y="3102091"/>
            <a:ext cx="6144" cy="1145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62" idx="2"/>
          </p:cNvCxnSpPr>
          <p:nvPr/>
        </p:nvCxnSpPr>
        <p:spPr>
          <a:xfrm flipH="1">
            <a:off x="5551536" y="3102091"/>
            <a:ext cx="1" cy="1145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3923069" y="2085656"/>
            <a:ext cx="1768577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 Manager</a:t>
            </a:r>
          </a:p>
        </p:txBody>
      </p:sp>
      <p:sp>
        <p:nvSpPr>
          <p:cNvPr id="86" name="Rectangle 85"/>
          <p:cNvSpPr/>
          <p:nvPr/>
        </p:nvSpPr>
        <p:spPr>
          <a:xfrm>
            <a:off x="5986614" y="2085656"/>
            <a:ext cx="1193389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</p:txBody>
      </p:sp>
      <p:cxnSp>
        <p:nvCxnSpPr>
          <p:cNvPr id="88" name="Straight Arrow Connector 87"/>
          <p:cNvCxnSpPr>
            <a:endCxn id="85" idx="0"/>
          </p:cNvCxnSpPr>
          <p:nvPr/>
        </p:nvCxnSpPr>
        <p:spPr>
          <a:xfrm>
            <a:off x="4807357" y="1025622"/>
            <a:ext cx="1" cy="10600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5" idx="3"/>
            <a:endCxn id="86" idx="1"/>
          </p:cNvCxnSpPr>
          <p:nvPr/>
        </p:nvCxnSpPr>
        <p:spPr>
          <a:xfrm>
            <a:off x="5691646" y="2288447"/>
            <a:ext cx="29496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5" idx="2"/>
            <a:endCxn id="86" idx="0"/>
          </p:cNvCxnSpPr>
          <p:nvPr/>
        </p:nvCxnSpPr>
        <p:spPr>
          <a:xfrm flipH="1">
            <a:off x="6583309" y="1806695"/>
            <a:ext cx="450442" cy="278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85" idx="2"/>
          </p:cNvCxnSpPr>
          <p:nvPr/>
        </p:nvCxnSpPr>
        <p:spPr>
          <a:xfrm>
            <a:off x="4807358" y="2491238"/>
            <a:ext cx="0" cy="1929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86" idx="2"/>
          </p:cNvCxnSpPr>
          <p:nvPr/>
        </p:nvCxnSpPr>
        <p:spPr>
          <a:xfrm>
            <a:off x="6583309" y="2491238"/>
            <a:ext cx="0" cy="205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Document 109"/>
          <p:cNvSpPr/>
          <p:nvPr/>
        </p:nvSpPr>
        <p:spPr>
          <a:xfrm>
            <a:off x="1229813" y="492251"/>
            <a:ext cx="1674442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P4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Program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1232886" y="1599556"/>
            <a:ext cx="1674441" cy="64892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P4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Compiler</a:t>
            </a:r>
          </a:p>
        </p:txBody>
      </p:sp>
      <p:cxnSp>
        <p:nvCxnSpPr>
          <p:cNvPr id="112" name="Straight Arrow Connector 111"/>
          <p:cNvCxnSpPr>
            <a:stCxn id="110" idx="2"/>
            <a:endCxn id="111" idx="0"/>
          </p:cNvCxnSpPr>
          <p:nvPr/>
        </p:nvCxnSpPr>
        <p:spPr>
          <a:xfrm>
            <a:off x="2067034" y="1213054"/>
            <a:ext cx="3073" cy="38650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11" idx="2"/>
          </p:cNvCxnSpPr>
          <p:nvPr/>
        </p:nvCxnSpPr>
        <p:spPr>
          <a:xfrm rot="5400000" flipH="1" flipV="1">
            <a:off x="2182062" y="507477"/>
            <a:ext cx="1629053" cy="1852964"/>
          </a:xfrm>
          <a:prstGeom prst="bentConnector4">
            <a:avLst>
              <a:gd name="adj1" fmla="val -14033"/>
              <a:gd name="adj2" fmla="val 63040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26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ctangle 300"/>
          <p:cNvSpPr/>
          <p:nvPr/>
        </p:nvSpPr>
        <p:spPr>
          <a:xfrm>
            <a:off x="1772061" y="2433488"/>
            <a:ext cx="3899430" cy="19036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P4 Compiler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2" name="Document 41"/>
          <p:cNvSpPr/>
          <p:nvPr/>
        </p:nvSpPr>
        <p:spPr>
          <a:xfrm>
            <a:off x="997523" y="221673"/>
            <a:ext cx="5457813" cy="1932188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forward.p4</a:t>
            </a:r>
          </a:p>
        </p:txBody>
      </p:sp>
      <p:cxnSp>
        <p:nvCxnSpPr>
          <p:cNvPr id="328" name="Straight Arrow Connector 327"/>
          <p:cNvCxnSpPr>
            <a:stCxn id="315" idx="3"/>
          </p:cNvCxnSpPr>
          <p:nvPr/>
        </p:nvCxnSpPr>
        <p:spPr>
          <a:xfrm flipV="1">
            <a:off x="3616050" y="5068861"/>
            <a:ext cx="4682826" cy="40116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/>
          <p:cNvGrpSpPr/>
          <p:nvPr/>
        </p:nvGrpSpPr>
        <p:grpSpPr>
          <a:xfrm>
            <a:off x="1096302" y="384626"/>
            <a:ext cx="4923335" cy="1077873"/>
            <a:chOff x="1858297" y="273786"/>
            <a:chExt cx="4923335" cy="1236163"/>
          </a:xfrm>
        </p:grpSpPr>
        <p:sp>
          <p:nvSpPr>
            <p:cNvPr id="4" name="Rectangle 3"/>
            <p:cNvSpPr/>
            <p:nvPr/>
          </p:nvSpPr>
          <p:spPr>
            <a:xfrm>
              <a:off x="4016695" y="273786"/>
              <a:ext cx="973394" cy="6489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IPv4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225152" y="745739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L2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08238" y="745739"/>
              <a:ext cx="973394" cy="6489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ACL</a:t>
              </a:r>
            </a:p>
          </p:txBody>
        </p:sp>
        <p:cxnSp>
          <p:nvCxnSpPr>
            <p:cNvPr id="12" name="Straight Arrow Connector 11"/>
            <p:cNvCxnSpPr>
              <a:stCxn id="12" idx="1"/>
            </p:cNvCxnSpPr>
            <p:nvPr/>
          </p:nvCxnSpPr>
          <p:spPr>
            <a:xfrm flipH="1" flipV="1">
              <a:off x="1858297" y="1070203"/>
              <a:ext cx="366855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Elbow Connector 291"/>
            <p:cNvCxnSpPr>
              <a:stCxn id="6" idx="3"/>
              <a:endCxn id="4" idx="1"/>
            </p:cNvCxnSpPr>
            <p:nvPr/>
          </p:nvCxnSpPr>
          <p:spPr>
            <a:xfrm flipV="1">
              <a:off x="3198546" y="598251"/>
              <a:ext cx="818149" cy="4719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Elbow Connector 293"/>
            <p:cNvCxnSpPr>
              <a:stCxn id="6" idx="3"/>
              <a:endCxn id="43" idx="1"/>
            </p:cNvCxnSpPr>
            <p:nvPr/>
          </p:nvCxnSpPr>
          <p:spPr>
            <a:xfrm>
              <a:off x="3198546" y="1070204"/>
              <a:ext cx="823064" cy="43974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Elbow Connector 295"/>
            <p:cNvCxnSpPr>
              <a:stCxn id="4" idx="3"/>
              <a:endCxn id="7" idx="1"/>
            </p:cNvCxnSpPr>
            <p:nvPr/>
          </p:nvCxnSpPr>
          <p:spPr>
            <a:xfrm>
              <a:off x="4990089" y="598251"/>
              <a:ext cx="818149" cy="4719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Elbow Connector 297"/>
            <p:cNvCxnSpPr>
              <a:stCxn id="43" idx="3"/>
              <a:endCxn id="7" idx="1"/>
            </p:cNvCxnSpPr>
            <p:nvPr/>
          </p:nvCxnSpPr>
          <p:spPr>
            <a:xfrm flipV="1">
              <a:off x="4990089" y="1070204"/>
              <a:ext cx="818149" cy="43974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4" name="Document 303"/>
          <p:cNvSpPr/>
          <p:nvPr/>
        </p:nvSpPr>
        <p:spPr>
          <a:xfrm>
            <a:off x="6000084" y="2999403"/>
            <a:ext cx="1674441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forward.p4info</a:t>
            </a:r>
          </a:p>
        </p:txBody>
      </p:sp>
      <p:sp>
        <p:nvSpPr>
          <p:cNvPr id="307" name="Rounded Rectangle 306"/>
          <p:cNvSpPr/>
          <p:nvPr/>
        </p:nvSpPr>
        <p:spPr>
          <a:xfrm>
            <a:off x="1927759" y="3589352"/>
            <a:ext cx="1552811" cy="647943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Tomahawk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309" name="Rounded Rectangle 308"/>
          <p:cNvSpPr/>
          <p:nvPr/>
        </p:nvSpPr>
        <p:spPr>
          <a:xfrm>
            <a:off x="3966591" y="3583700"/>
            <a:ext cx="1552047" cy="65116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Tofino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315" name="Document 314"/>
          <p:cNvSpPr/>
          <p:nvPr/>
        </p:nvSpPr>
        <p:spPr>
          <a:xfrm>
            <a:off x="1785916" y="4723062"/>
            <a:ext cx="1830134" cy="771829"/>
          </a:xfrm>
          <a:prstGeom prst="flowChartDocumen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bcm_forward.bin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16" name="Document 315"/>
          <p:cNvSpPr/>
          <p:nvPr/>
        </p:nvSpPr>
        <p:spPr>
          <a:xfrm>
            <a:off x="3908759" y="4723062"/>
            <a:ext cx="1688484" cy="771829"/>
          </a:xfrm>
          <a:prstGeom prst="flowChartDocumen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bf_forward.bin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2" name="Rectangle 321"/>
          <p:cNvSpPr/>
          <p:nvPr/>
        </p:nvSpPr>
        <p:spPr>
          <a:xfrm>
            <a:off x="8271167" y="4753670"/>
            <a:ext cx="3588327" cy="6303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Switch ASIC</a:t>
            </a:r>
          </a:p>
        </p:txBody>
      </p:sp>
      <p:grpSp>
        <p:nvGrpSpPr>
          <p:cNvPr id="329" name="Group 328"/>
          <p:cNvGrpSpPr/>
          <p:nvPr/>
        </p:nvGrpSpPr>
        <p:grpSpPr>
          <a:xfrm>
            <a:off x="8271167" y="741098"/>
            <a:ext cx="3588327" cy="1260763"/>
            <a:chOff x="8021782" y="1394668"/>
            <a:chExt cx="3588327" cy="1260763"/>
          </a:xfrm>
        </p:grpSpPr>
        <p:sp>
          <p:nvSpPr>
            <p:cNvPr id="320" name="Rectangle 319"/>
            <p:cNvSpPr/>
            <p:nvPr/>
          </p:nvSpPr>
          <p:spPr>
            <a:xfrm>
              <a:off x="8021782" y="1394668"/>
              <a:ext cx="3588327" cy="126076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Controller</a:t>
              </a:r>
            </a:p>
            <a:p>
              <a:pPr algn="ctr"/>
              <a:endParaRPr lang="en-US" sz="2400" dirty="0"/>
            </a:p>
          </p:txBody>
        </p:sp>
        <p:sp>
          <p:nvSpPr>
            <p:cNvPr id="323" name="Rounded Rectangle 322"/>
            <p:cNvSpPr/>
            <p:nvPr/>
          </p:nvSpPr>
          <p:spPr>
            <a:xfrm>
              <a:off x="8939093" y="2189269"/>
              <a:ext cx="1981201" cy="3694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P4Runtime Client</a:t>
              </a:r>
              <a:endParaRPr lang="en-US" dirty="0"/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8271167" y="3445765"/>
            <a:ext cx="3588327" cy="1260763"/>
            <a:chOff x="8021782" y="3445765"/>
            <a:chExt cx="3588327" cy="1260763"/>
          </a:xfrm>
        </p:grpSpPr>
        <p:sp>
          <p:nvSpPr>
            <p:cNvPr id="321" name="Rectangle 320"/>
            <p:cNvSpPr/>
            <p:nvPr/>
          </p:nvSpPr>
          <p:spPr>
            <a:xfrm>
              <a:off x="8021782" y="3445765"/>
              <a:ext cx="3588327" cy="126076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Switch OS</a:t>
              </a:r>
            </a:p>
          </p:txBody>
        </p:sp>
        <p:sp>
          <p:nvSpPr>
            <p:cNvPr id="325" name="Rounded Rectangle 324"/>
            <p:cNvSpPr/>
            <p:nvPr/>
          </p:nvSpPr>
          <p:spPr>
            <a:xfrm>
              <a:off x="8943108" y="3531212"/>
              <a:ext cx="1981201" cy="3694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P4Runtime Server</a:t>
              </a:r>
            </a:p>
          </p:txBody>
        </p:sp>
      </p:grpSp>
      <p:sp>
        <p:nvSpPr>
          <p:cNvPr id="331" name="Up-Down Arrow 330"/>
          <p:cNvSpPr/>
          <p:nvPr/>
        </p:nvSpPr>
        <p:spPr>
          <a:xfrm>
            <a:off x="10133188" y="1913371"/>
            <a:ext cx="91469" cy="1617841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3" name="Elbow Connector 332"/>
          <p:cNvCxnSpPr>
            <a:stCxn id="304" idx="3"/>
            <a:endCxn id="323" idx="1"/>
          </p:cNvCxnSpPr>
          <p:nvPr/>
        </p:nvCxnSpPr>
        <p:spPr>
          <a:xfrm flipV="1">
            <a:off x="7674525" y="1720414"/>
            <a:ext cx="1513953" cy="1664904"/>
          </a:xfrm>
          <a:prstGeom prst="bentConnector3">
            <a:avLst>
              <a:gd name="adj1" fmla="val 20716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Elbow Connector 334"/>
          <p:cNvCxnSpPr>
            <a:stCxn id="304" idx="3"/>
            <a:endCxn id="325" idx="1"/>
          </p:cNvCxnSpPr>
          <p:nvPr/>
        </p:nvCxnSpPr>
        <p:spPr>
          <a:xfrm>
            <a:off x="7674525" y="3385318"/>
            <a:ext cx="1517968" cy="330609"/>
          </a:xfrm>
          <a:prstGeom prst="bentConnector3">
            <a:avLst>
              <a:gd name="adj1" fmla="val 20793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10183092" y="2531548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p4runtime.proto</a:t>
            </a:r>
          </a:p>
        </p:txBody>
      </p:sp>
      <p:sp>
        <p:nvSpPr>
          <p:cNvPr id="341" name="Rounded Rectangle 340"/>
          <p:cNvSpPr/>
          <p:nvPr/>
        </p:nvSpPr>
        <p:spPr>
          <a:xfrm>
            <a:off x="9188478" y="4273765"/>
            <a:ext cx="1981201" cy="36943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ASIC SDK</a:t>
            </a:r>
          </a:p>
        </p:txBody>
      </p:sp>
      <p:sp>
        <p:nvSpPr>
          <p:cNvPr id="39" name="Document 38"/>
          <p:cNvSpPr/>
          <p:nvPr/>
        </p:nvSpPr>
        <p:spPr>
          <a:xfrm>
            <a:off x="156752" y="2999402"/>
            <a:ext cx="1321442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arch.p4</a:t>
            </a:r>
          </a:p>
        </p:txBody>
      </p:sp>
      <p:cxnSp>
        <p:nvCxnSpPr>
          <p:cNvPr id="9" name="Straight Arrow Connector 8"/>
          <p:cNvCxnSpPr>
            <a:stCxn id="42" idx="2"/>
            <a:endCxn id="301" idx="0"/>
          </p:cNvCxnSpPr>
          <p:nvPr/>
        </p:nvCxnSpPr>
        <p:spPr>
          <a:xfrm flipH="1">
            <a:off x="3721776" y="2026122"/>
            <a:ext cx="4654" cy="4073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6019637" y="1070203"/>
            <a:ext cx="366857" cy="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9" idx="3"/>
            <a:endCxn id="301" idx="1"/>
          </p:cNvCxnSpPr>
          <p:nvPr/>
        </p:nvCxnSpPr>
        <p:spPr>
          <a:xfrm>
            <a:off x="1478194" y="3385317"/>
            <a:ext cx="29386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01" idx="3"/>
            <a:endCxn id="304" idx="1"/>
          </p:cNvCxnSpPr>
          <p:nvPr/>
        </p:nvCxnSpPr>
        <p:spPr>
          <a:xfrm>
            <a:off x="5671491" y="3385318"/>
            <a:ext cx="3285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09" idx="2"/>
            <a:endCxn id="316" idx="0"/>
          </p:cNvCxnSpPr>
          <p:nvPr/>
        </p:nvCxnSpPr>
        <p:spPr>
          <a:xfrm>
            <a:off x="4742615" y="4234864"/>
            <a:ext cx="10386" cy="4881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07" idx="2"/>
            <a:endCxn id="315" idx="0"/>
          </p:cNvCxnSpPr>
          <p:nvPr/>
        </p:nvCxnSpPr>
        <p:spPr>
          <a:xfrm flipH="1">
            <a:off x="2700983" y="4237295"/>
            <a:ext cx="3182" cy="4857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endCxn id="307" idx="0"/>
          </p:cNvCxnSpPr>
          <p:nvPr/>
        </p:nvCxnSpPr>
        <p:spPr>
          <a:xfrm>
            <a:off x="2700983" y="3267665"/>
            <a:ext cx="3182" cy="3216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309" idx="0"/>
          </p:cNvCxnSpPr>
          <p:nvPr/>
        </p:nvCxnSpPr>
        <p:spPr>
          <a:xfrm>
            <a:off x="4742614" y="2912669"/>
            <a:ext cx="1" cy="6710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927759" y="2752292"/>
            <a:ext cx="3606027" cy="65116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Compiler Frontend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259615" y="1181792"/>
            <a:ext cx="968479" cy="56141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IPv6</a:t>
            </a:r>
          </a:p>
        </p:txBody>
      </p:sp>
    </p:spTree>
    <p:extLst>
      <p:ext uri="{BB962C8B-B14F-4D97-AF65-F5344CB8AC3E}">
        <p14:creationId xmlns:p14="http://schemas.microsoft.com/office/powerpoint/2010/main" val="1603750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0AF47DE-8EA6-E246-84E4-346BBB0173ED}"/>
              </a:ext>
            </a:extLst>
          </p:cNvPr>
          <p:cNvSpPr/>
          <p:nvPr/>
        </p:nvSpPr>
        <p:spPr>
          <a:xfrm>
            <a:off x="3427534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C8AF8C3-9169-8C4F-94D9-542C329B5C0C}"/>
              </a:ext>
            </a:extLst>
          </p:cNvPr>
          <p:cNvSpPr/>
          <p:nvPr/>
        </p:nvSpPr>
        <p:spPr>
          <a:xfrm>
            <a:off x="5231400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6EDF753-AF87-EC49-BEEF-5FD8EE4C5E20}"/>
              </a:ext>
            </a:extLst>
          </p:cNvPr>
          <p:cNvSpPr/>
          <p:nvPr/>
        </p:nvSpPr>
        <p:spPr>
          <a:xfrm>
            <a:off x="7035266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ea typeface="Symbol" charset="2"/>
                <a:cs typeface="Symbol" charset="2"/>
              </a:rPr>
              <a:t>Network OS</a:t>
            </a:r>
            <a:endParaRPr lang="en-US" sz="24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1444E56-9A3D-4C4D-AD88-C48789BBAFBD}"/>
              </a:ext>
            </a:extLst>
          </p:cNvPr>
          <p:cNvSpPr/>
          <p:nvPr/>
        </p:nvSpPr>
        <p:spPr>
          <a:xfrm>
            <a:off x="3696187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EF8CD91-D793-084D-9A81-20168B8A9BB2}"/>
              </a:ext>
            </a:extLst>
          </p:cNvPr>
          <p:cNvSpPr/>
          <p:nvPr/>
        </p:nvSpPr>
        <p:spPr>
          <a:xfrm>
            <a:off x="4816139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7C9F6E1-44C3-644C-848D-C39D32AD560F}"/>
              </a:ext>
            </a:extLst>
          </p:cNvPr>
          <p:cNvSpPr/>
          <p:nvPr/>
        </p:nvSpPr>
        <p:spPr>
          <a:xfrm>
            <a:off x="5936091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32D0669-7B7F-EF4D-8324-1037667343CF}"/>
              </a:ext>
            </a:extLst>
          </p:cNvPr>
          <p:cNvSpPr/>
          <p:nvPr/>
        </p:nvSpPr>
        <p:spPr>
          <a:xfrm>
            <a:off x="7056043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24" idx="2"/>
            <a:endCxn id="14" idx="0"/>
          </p:cNvCxnSpPr>
          <p:nvPr/>
        </p:nvCxnSpPr>
        <p:spPr>
          <a:xfrm flipH="1">
            <a:off x="4086972" y="2915189"/>
            <a:ext cx="1801946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4" idx="2"/>
            <a:endCxn id="15" idx="0"/>
          </p:cNvCxnSpPr>
          <p:nvPr/>
        </p:nvCxnSpPr>
        <p:spPr>
          <a:xfrm>
            <a:off x="5888918" y="2915189"/>
            <a:ext cx="1920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4" idx="2"/>
            <a:endCxn id="16" idx="0"/>
          </p:cNvCxnSpPr>
          <p:nvPr/>
        </p:nvCxnSpPr>
        <p:spPr>
          <a:xfrm>
            <a:off x="5888918" y="2915189"/>
            <a:ext cx="1805786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End Host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0529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2695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7626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6" descr="48HD10Gb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109" y="4853247"/>
            <a:ext cx="3659716" cy="585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6451" y="825910"/>
            <a:ext cx="6699251" cy="494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12800" y="2993851"/>
            <a:ext cx="2540000" cy="8737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OS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12800" y="4064746"/>
            <a:ext cx="2540000" cy="8919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Hardware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018532" y="1299233"/>
            <a:ext cx="4434360" cy="685800"/>
            <a:chOff x="6979268" y="1299233"/>
            <a:chExt cx="4434360" cy="6858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060082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9876516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9152204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8427892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770358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697926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12800" y="1881951"/>
            <a:ext cx="2540000" cy="8923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Applications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978400" y="3299960"/>
            <a:ext cx="1524000" cy="762000"/>
          </a:xfrm>
          <a:prstGeom prst="rightArrow">
            <a:avLst>
              <a:gd name="adj1" fmla="val 50000"/>
              <a:gd name="adj2" fmla="val 6865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121864" tIns="60932" rIns="121864" bIns="60932" anchor="ctr"/>
          <a:lstStyle/>
          <a:p>
            <a:pPr algn="ctr" defTabSz="609251"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6" name="Group 51"/>
          <p:cNvGrpSpPr>
            <a:grpSpLocks/>
          </p:cNvGrpSpPr>
          <p:nvPr/>
        </p:nvGrpSpPr>
        <p:grpSpPr bwMode="auto">
          <a:xfrm>
            <a:off x="7508512" y="3596389"/>
            <a:ext cx="3454400" cy="461665"/>
            <a:chOff x="6019800" y="3200400"/>
            <a:chExt cx="2590800" cy="46152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019800" y="3427343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665360" cy="4615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grpSp>
        <p:nvGrpSpPr>
          <p:cNvPr id="35" name="Group 52"/>
          <p:cNvGrpSpPr>
            <a:grpSpLocks/>
          </p:cNvGrpSpPr>
          <p:nvPr/>
        </p:nvGrpSpPr>
        <p:grpSpPr bwMode="auto">
          <a:xfrm>
            <a:off x="7508512" y="2128746"/>
            <a:ext cx="3454400" cy="461665"/>
            <a:chOff x="6019800" y="3159759"/>
            <a:chExt cx="2590800" cy="461666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6019800" y="3427413"/>
              <a:ext cx="2590800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23"/>
            <p:cNvSpPr txBox="1">
              <a:spLocks noChangeArrowheads="1"/>
            </p:cNvSpPr>
            <p:nvPr/>
          </p:nvSpPr>
          <p:spPr bwMode="auto">
            <a:xfrm>
              <a:off x="6453791" y="3159759"/>
              <a:ext cx="1665360" cy="461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sp>
        <p:nvSpPr>
          <p:cNvPr id="39" name="TextBox 47"/>
          <p:cNvSpPr txBox="1">
            <a:spLocks noChangeArrowheads="1"/>
          </p:cNvSpPr>
          <p:nvPr/>
        </p:nvSpPr>
        <p:spPr bwMode="auto">
          <a:xfrm>
            <a:off x="-309030" y="1881951"/>
            <a:ext cx="246173" cy="61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64" tIns="60932" rIns="121864" bIns="60932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09251" eaLnBrk="1" hangingPunct="1"/>
            <a:endParaRPr lang="en-US" sz="32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7711712" y="4118279"/>
            <a:ext cx="3048000" cy="8384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>
                <a:solidFill>
                  <a:prstClr val="white"/>
                </a:solidFill>
                <a:latin typeface="+mn-lt"/>
              </a:rPr>
              <a:t>Merchant Silicon</a:t>
            </a:r>
          </a:p>
          <a:p>
            <a:pPr algn="ctr" defTabSz="609251" eaLnBrk="1" hangingPunct="1">
              <a:defRPr/>
            </a:pPr>
            <a:r>
              <a:rPr lang="en-US" sz="2200" dirty="0">
                <a:solidFill>
                  <a:prstClr val="white"/>
                </a:solidFill>
                <a:latin typeface="+mn-lt"/>
              </a:rPr>
              <a:t>Switching Chips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980196" y="2678884"/>
            <a:ext cx="4511032" cy="838199"/>
            <a:chOff x="6981124" y="2678884"/>
            <a:chExt cx="4511032" cy="838199"/>
          </a:xfrm>
        </p:grpSpPr>
        <p:sp>
          <p:nvSpPr>
            <p:cNvPr id="32" name="Rounded Rectangle 31"/>
            <p:cNvSpPr/>
            <p:nvPr/>
          </p:nvSpPr>
          <p:spPr bwMode="auto">
            <a:xfrm>
              <a:off x="6981124" y="2678884"/>
              <a:ext cx="1205824" cy="83819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33" name="TextBox 23"/>
            <p:cNvSpPr txBox="1">
              <a:spLocks noChangeArrowheads="1"/>
            </p:cNvSpPr>
            <p:nvPr/>
          </p:nvSpPr>
          <p:spPr bwMode="auto">
            <a:xfrm>
              <a:off x="8191924" y="2867151"/>
              <a:ext cx="4363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34" name="TextBox 24"/>
            <p:cNvSpPr txBox="1">
              <a:spLocks noChangeArrowheads="1"/>
            </p:cNvSpPr>
            <p:nvPr/>
          </p:nvSpPr>
          <p:spPr bwMode="auto">
            <a:xfrm>
              <a:off x="9848656" y="2867151"/>
              <a:ext cx="4363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8655680" y="2678884"/>
              <a:ext cx="1205824" cy="83819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10286332" y="2678884"/>
              <a:ext cx="1205824" cy="83819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3805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230580" y="4114798"/>
            <a:ext cx="1149927" cy="2202875"/>
            <a:chOff x="2382980" y="3602179"/>
            <a:chExt cx="1149927" cy="2202875"/>
          </a:xfrm>
        </p:grpSpPr>
        <p:sp>
          <p:nvSpPr>
            <p:cNvPr id="4" name="Rounded Rectangle 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017817" y="4107871"/>
            <a:ext cx="1149927" cy="2202875"/>
            <a:chOff x="2382980" y="3602179"/>
            <a:chExt cx="1149927" cy="2202875"/>
          </a:xfrm>
        </p:grpSpPr>
        <p:sp>
          <p:nvSpPr>
            <p:cNvPr id="14" name="Rounded Rectangle 1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805054" y="4107871"/>
            <a:ext cx="1149927" cy="2202875"/>
            <a:chOff x="2382980" y="3602179"/>
            <a:chExt cx="1149927" cy="2202875"/>
          </a:xfrm>
        </p:grpSpPr>
        <p:sp>
          <p:nvSpPr>
            <p:cNvPr id="23" name="Rounded Rectangle 22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592291" y="4107871"/>
            <a:ext cx="1149927" cy="2202875"/>
            <a:chOff x="2382980" y="3602179"/>
            <a:chExt cx="1149927" cy="2202875"/>
          </a:xfrm>
        </p:grpSpPr>
        <p:sp>
          <p:nvSpPr>
            <p:cNvPr id="32" name="Rounded Rectangle 31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2230580" y="360218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4017816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5805052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7592288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6622470" y="223751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3089561" y="223751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48" name="Straight Connector 47"/>
          <p:cNvCxnSpPr>
            <a:stCxn id="46" idx="2"/>
            <a:endCxn id="40" idx="0"/>
          </p:cNvCxnSpPr>
          <p:nvPr/>
        </p:nvCxnSpPr>
        <p:spPr>
          <a:xfrm flipH="1">
            <a:off x="2805544" y="2680855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6" idx="2"/>
            <a:endCxn id="42" idx="0"/>
          </p:cNvCxnSpPr>
          <p:nvPr/>
        </p:nvCxnSpPr>
        <p:spPr>
          <a:xfrm>
            <a:off x="3664525" y="2680855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2" idx="0"/>
            <a:endCxn id="45" idx="2"/>
          </p:cNvCxnSpPr>
          <p:nvPr/>
        </p:nvCxnSpPr>
        <p:spPr>
          <a:xfrm flipV="1">
            <a:off x="4592780" y="2680855"/>
            <a:ext cx="2604654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4925285" y="22375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55" name="Straight Connector 54"/>
          <p:cNvCxnSpPr>
            <a:stCxn id="40" idx="0"/>
            <a:endCxn id="53" idx="2"/>
          </p:cNvCxnSpPr>
          <p:nvPr/>
        </p:nvCxnSpPr>
        <p:spPr>
          <a:xfrm flipV="1">
            <a:off x="2805544" y="2680854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3" idx="2"/>
            <a:endCxn id="42" idx="0"/>
          </p:cNvCxnSpPr>
          <p:nvPr/>
        </p:nvCxnSpPr>
        <p:spPr>
          <a:xfrm flipH="1">
            <a:off x="4592780" y="2680854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3" idx="2"/>
            <a:endCxn id="43" idx="0"/>
          </p:cNvCxnSpPr>
          <p:nvPr/>
        </p:nvCxnSpPr>
        <p:spPr>
          <a:xfrm>
            <a:off x="5500249" y="2680854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3" idx="2"/>
            <a:endCxn id="44" idx="0"/>
          </p:cNvCxnSpPr>
          <p:nvPr/>
        </p:nvCxnSpPr>
        <p:spPr>
          <a:xfrm>
            <a:off x="5500249" y="2680854"/>
            <a:ext cx="2667003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5" idx="2"/>
            <a:endCxn id="44" idx="0"/>
          </p:cNvCxnSpPr>
          <p:nvPr/>
        </p:nvCxnSpPr>
        <p:spPr>
          <a:xfrm>
            <a:off x="7197434" y="2680855"/>
            <a:ext cx="969818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6" idx="2"/>
            <a:endCxn id="43" idx="0"/>
          </p:cNvCxnSpPr>
          <p:nvPr/>
        </p:nvCxnSpPr>
        <p:spPr>
          <a:xfrm>
            <a:off x="3664525" y="2680855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46" idx="2"/>
            <a:endCxn id="44" idx="0"/>
          </p:cNvCxnSpPr>
          <p:nvPr/>
        </p:nvCxnSpPr>
        <p:spPr>
          <a:xfrm>
            <a:off x="3664525" y="2680855"/>
            <a:ext cx="4502727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45" idx="2"/>
            <a:endCxn id="43" idx="0"/>
          </p:cNvCxnSpPr>
          <p:nvPr/>
        </p:nvCxnSpPr>
        <p:spPr>
          <a:xfrm flipH="1">
            <a:off x="6380016" y="2680855"/>
            <a:ext cx="817418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45" idx="2"/>
            <a:endCxn id="40" idx="0"/>
          </p:cNvCxnSpPr>
          <p:nvPr/>
        </p:nvCxnSpPr>
        <p:spPr>
          <a:xfrm flipH="1">
            <a:off x="2805544" y="2680855"/>
            <a:ext cx="4391890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255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959925" y="3699162"/>
            <a:ext cx="1149927" cy="1371602"/>
            <a:chOff x="2382980" y="3602179"/>
            <a:chExt cx="1149927" cy="1371602"/>
          </a:xfrm>
        </p:grpSpPr>
        <p:sp>
          <p:nvSpPr>
            <p:cNvPr id="4" name="Rounded Rectangle 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OLT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OLT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OLT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747162" y="3692235"/>
            <a:ext cx="1149927" cy="1371602"/>
            <a:chOff x="4017817" y="4107871"/>
            <a:chExt cx="1149927" cy="1371602"/>
          </a:xfrm>
        </p:grpSpPr>
        <p:sp>
          <p:nvSpPr>
            <p:cNvPr id="14" name="Rounded Rectangle 13"/>
            <p:cNvSpPr/>
            <p:nvPr/>
          </p:nvSpPr>
          <p:spPr>
            <a:xfrm>
              <a:off x="4017817" y="520238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17817" y="410787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017817" y="438496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017817" y="466205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4017817" y="4939144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534399" y="3692235"/>
            <a:ext cx="1149927" cy="1371602"/>
            <a:chOff x="5805054" y="4107871"/>
            <a:chExt cx="1149927" cy="1371602"/>
          </a:xfrm>
        </p:grpSpPr>
        <p:sp>
          <p:nvSpPr>
            <p:cNvPr id="23" name="Rounded Rectangle 22"/>
            <p:cNvSpPr/>
            <p:nvPr/>
          </p:nvSpPr>
          <p:spPr>
            <a:xfrm>
              <a:off x="5805054" y="520238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805054" y="410787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5805054" y="438496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805054" y="466205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805054" y="4939144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4959925" y="318654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6747161" y="3172694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8534397" y="3172694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5818906" y="182188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48" name="Straight Connector 47"/>
          <p:cNvCxnSpPr>
            <a:stCxn id="46" idx="2"/>
            <a:endCxn id="40" idx="0"/>
          </p:cNvCxnSpPr>
          <p:nvPr/>
        </p:nvCxnSpPr>
        <p:spPr>
          <a:xfrm flipH="1">
            <a:off x="5534889" y="2265219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6" idx="2"/>
            <a:endCxn id="42" idx="0"/>
          </p:cNvCxnSpPr>
          <p:nvPr/>
        </p:nvCxnSpPr>
        <p:spPr>
          <a:xfrm>
            <a:off x="6393870" y="2265219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7654630" y="182187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55" name="Straight Connector 54"/>
          <p:cNvCxnSpPr>
            <a:stCxn id="40" idx="0"/>
            <a:endCxn id="53" idx="2"/>
          </p:cNvCxnSpPr>
          <p:nvPr/>
        </p:nvCxnSpPr>
        <p:spPr>
          <a:xfrm flipV="1">
            <a:off x="5534889" y="2265218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3" idx="2"/>
            <a:endCxn id="42" idx="0"/>
          </p:cNvCxnSpPr>
          <p:nvPr/>
        </p:nvCxnSpPr>
        <p:spPr>
          <a:xfrm flipH="1">
            <a:off x="7322125" y="2265218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3" idx="2"/>
            <a:endCxn id="43" idx="0"/>
          </p:cNvCxnSpPr>
          <p:nvPr/>
        </p:nvCxnSpPr>
        <p:spPr>
          <a:xfrm>
            <a:off x="8229594" y="2265218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6" idx="2"/>
            <a:endCxn id="43" idx="0"/>
          </p:cNvCxnSpPr>
          <p:nvPr/>
        </p:nvCxnSpPr>
        <p:spPr>
          <a:xfrm>
            <a:off x="6393870" y="2265219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0" idx="1"/>
          </p:cNvCxnSpPr>
          <p:nvPr/>
        </p:nvCxnSpPr>
        <p:spPr>
          <a:xfrm flipH="1" flipV="1">
            <a:off x="4197927" y="3616033"/>
            <a:ext cx="761998" cy="77585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0" idx="1"/>
          </p:cNvCxnSpPr>
          <p:nvPr/>
        </p:nvCxnSpPr>
        <p:spPr>
          <a:xfrm flipH="1">
            <a:off x="4197927" y="4391890"/>
            <a:ext cx="761998" cy="845128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4103104" y="4304274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3207741" y="3823737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3207741" y="4316349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3207741" y="4871503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 flipH="1" flipV="1">
            <a:off x="3341888" y="3957883"/>
            <a:ext cx="761216" cy="424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3364904" y="4382855"/>
            <a:ext cx="738200" cy="1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3341888" y="4382855"/>
            <a:ext cx="761216" cy="511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 flipV="1">
            <a:off x="2967041" y="3766706"/>
            <a:ext cx="240700" cy="1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967041" y="3902318"/>
            <a:ext cx="240700" cy="1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 flipV="1">
            <a:off x="2967041" y="4798433"/>
            <a:ext cx="240700" cy="151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2967041" y="4950084"/>
            <a:ext cx="240700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2980498" y="4217096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2987226" y="4394930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0" idx="1"/>
            <a:endCxn id="68" idx="6"/>
          </p:cNvCxnSpPr>
          <p:nvPr/>
        </p:nvCxnSpPr>
        <p:spPr>
          <a:xfrm flipH="1" flipV="1">
            <a:off x="4260267" y="4382855"/>
            <a:ext cx="699658" cy="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 rot="5400000">
            <a:off x="2826328" y="3713293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 rot="5400000">
            <a:off x="2826326" y="4212060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 rot="5400000">
            <a:off x="2826322" y="4766247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sp>
        <p:nvSpPr>
          <p:cNvPr id="89" name="Left Brace 88"/>
          <p:cNvSpPr/>
          <p:nvPr/>
        </p:nvSpPr>
        <p:spPr>
          <a:xfrm rot="5400000">
            <a:off x="3727885" y="1867671"/>
            <a:ext cx="218573" cy="218622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3061892" y="2258286"/>
            <a:ext cx="1574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Passive Optical</a:t>
            </a:r>
          </a:p>
          <a:p>
            <a:pPr algn="ctr"/>
            <a:r>
              <a:rPr lang="en-US" dirty="0"/>
              <a:t>Network</a:t>
            </a:r>
          </a:p>
        </p:txBody>
      </p:sp>
      <p:sp>
        <p:nvSpPr>
          <p:cNvPr id="60" name="Oval 59"/>
          <p:cNvSpPr/>
          <p:nvPr/>
        </p:nvSpPr>
        <p:spPr>
          <a:xfrm>
            <a:off x="4040764" y="5179384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flipH="1" flipV="1">
            <a:off x="3813521" y="5080131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3820249" y="5257965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 rot="5400000">
            <a:off x="3659349" y="5075095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  <p:sp>
        <p:nvSpPr>
          <p:cNvPr id="67" name="Oval 66"/>
          <p:cNvSpPr/>
          <p:nvPr/>
        </p:nvSpPr>
        <p:spPr>
          <a:xfrm>
            <a:off x="4075395" y="3544186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 flipH="1" flipV="1">
            <a:off x="3848152" y="3444933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854880" y="3622767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5400000">
            <a:off x="3693980" y="3439897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622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905;p105"/>
          <p:cNvSpPr txBox="1"/>
          <p:nvPr/>
        </p:nvSpPr>
        <p:spPr>
          <a:xfrm>
            <a:off x="5383161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</a:rPr>
              <a:t>Fixed function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67" name="Google Shape;905;p105"/>
          <p:cNvSpPr txBox="1"/>
          <p:nvPr/>
        </p:nvSpPr>
        <p:spPr>
          <a:xfrm>
            <a:off x="5418460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</a:rPr>
              <a:t>Traffic Manager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5381635" y="2488977"/>
            <a:ext cx="1419583" cy="2263562"/>
          </a:xfrm>
          <a:prstGeom prst="roundRect">
            <a:avLst>
              <a:gd name="adj" fmla="val 8503"/>
            </a:avLst>
          </a:prstGeom>
          <a:solidFill>
            <a:schemeClr val="bg2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rgbClr val="000000"/>
                </a:solidFill>
              </a:rPr>
              <a:t>Traffic Manager</a:t>
            </a:r>
          </a:p>
          <a:p>
            <a:pPr algn="ctr"/>
            <a:endParaRPr lang="en-US" sz="1100" dirty="0"/>
          </a:p>
          <a:p>
            <a:r>
              <a:rPr lang="en-US" sz="1600" dirty="0">
                <a:solidFill>
                  <a:schemeClr val="tx1"/>
                </a:solidFill>
              </a:rPr>
              <a:t>  Packets: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Queue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Replicate        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Schedule</a:t>
            </a:r>
          </a:p>
          <a:p>
            <a:pPr algn="ctr"/>
            <a:endParaRPr lang="en-US" sz="1050" dirty="0"/>
          </a:p>
          <a:p>
            <a:pPr algn="ctr">
              <a:lnSpc>
                <a:spcPct val="80000"/>
              </a:lnSpc>
            </a:pPr>
            <a:r>
              <a:rPr lang="en-US" dirty="0">
                <a:solidFill>
                  <a:srgbClr val="000000"/>
                </a:solidFill>
              </a:rPr>
              <a:t>Fixed Function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57955" y="4732334"/>
            <a:ext cx="278095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Ingresss</a:t>
            </a:r>
            <a:r>
              <a:rPr lang="en-US" sz="1600" dirty="0"/>
              <a:t> </a:t>
            </a:r>
            <a:r>
              <a:rPr lang="en-US" sz="1600" dirty="0" err="1"/>
              <a:t>Match+Action</a:t>
            </a:r>
            <a:r>
              <a:rPr lang="en-US" sz="1600" dirty="0"/>
              <a:t> Pipeline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/ Checksum Verification</a:t>
            </a:r>
          </a:p>
        </p:txBody>
      </p:sp>
      <p:sp>
        <p:nvSpPr>
          <p:cNvPr id="481" name="TextBox 480"/>
          <p:cNvSpPr txBox="1"/>
          <p:nvPr/>
        </p:nvSpPr>
        <p:spPr>
          <a:xfrm>
            <a:off x="7368432" y="4732334"/>
            <a:ext cx="272324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Egresss</a:t>
            </a:r>
            <a:r>
              <a:rPr lang="en-US" sz="1600" dirty="0"/>
              <a:t> </a:t>
            </a:r>
            <a:r>
              <a:rPr lang="en-US" sz="1600" dirty="0" err="1"/>
              <a:t>Match+Action</a:t>
            </a:r>
            <a:r>
              <a:rPr lang="en-US" sz="1600" dirty="0"/>
              <a:t> Pipeline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/ Checksum Update</a:t>
            </a:r>
          </a:p>
        </p:txBody>
      </p:sp>
      <p:sp>
        <p:nvSpPr>
          <p:cNvPr id="482" name="TextBox 481"/>
          <p:cNvSpPr txBox="1"/>
          <p:nvPr/>
        </p:nvSpPr>
        <p:spPr>
          <a:xfrm>
            <a:off x="597213" y="4732334"/>
            <a:ext cx="707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Parser</a:t>
            </a:r>
            <a:endParaRPr lang="en-US" sz="1600" dirty="0"/>
          </a:p>
        </p:txBody>
      </p:sp>
      <p:sp>
        <p:nvSpPr>
          <p:cNvPr id="483" name="TextBox 482"/>
          <p:cNvSpPr txBox="1"/>
          <p:nvPr/>
        </p:nvSpPr>
        <p:spPr>
          <a:xfrm>
            <a:off x="10735356" y="4732334"/>
            <a:ext cx="942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Deparser</a:t>
            </a:r>
            <a:endParaRPr lang="en-US" sz="1600" dirty="0"/>
          </a:p>
        </p:txBody>
      </p:sp>
      <p:sp>
        <p:nvSpPr>
          <p:cNvPr id="484" name="TextBox 483"/>
          <p:cNvSpPr txBox="1"/>
          <p:nvPr/>
        </p:nvSpPr>
        <p:spPr>
          <a:xfrm>
            <a:off x="5616515" y="4732334"/>
            <a:ext cx="93160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Traffic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Manager</a:t>
            </a:r>
          </a:p>
        </p:txBody>
      </p:sp>
      <p:grpSp>
        <p:nvGrpSpPr>
          <p:cNvPr id="241" name="Group 240"/>
          <p:cNvGrpSpPr/>
          <p:nvPr/>
        </p:nvGrpSpPr>
        <p:grpSpPr>
          <a:xfrm>
            <a:off x="397456" y="2467538"/>
            <a:ext cx="1119105" cy="2258016"/>
            <a:chOff x="496551" y="2539679"/>
            <a:chExt cx="1119105" cy="2258016"/>
          </a:xfrm>
        </p:grpSpPr>
        <p:sp>
          <p:nvSpPr>
            <p:cNvPr id="242" name="Rectangle 241"/>
            <p:cNvSpPr/>
            <p:nvPr/>
          </p:nvSpPr>
          <p:spPr>
            <a:xfrm>
              <a:off x="496551" y="2539679"/>
              <a:ext cx="1119105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3" name="Curved Connector 242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urved Connector 243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urved Connector 244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urved Connector 245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urved Connector 246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urved Connector 247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Oval 248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4" name="Group 253"/>
          <p:cNvGrpSpPr/>
          <p:nvPr/>
        </p:nvGrpSpPr>
        <p:grpSpPr>
          <a:xfrm>
            <a:off x="10672465" y="2488977"/>
            <a:ext cx="1071329" cy="2258016"/>
            <a:chOff x="10084343" y="2539679"/>
            <a:chExt cx="1231257" cy="2258016"/>
          </a:xfrm>
        </p:grpSpPr>
        <p:sp>
          <p:nvSpPr>
            <p:cNvPr id="255" name="Rectangle 254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98" name="Group 297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497" name="Elbow Connector 49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8" name="Straight Connector 49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9" name="Straight Connector 49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Straight Connector 49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1" name="Straight Connector 50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9" name="Group 298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492" name="Elbow Connector 491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3" name="Straight Connector 492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Straight Connector 493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Straight Connector 494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6" name="Straight Connector 495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0" name="Group 299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487" name="Elbow Connector 48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Straight Connector 48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9" name="Straight Connector 48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0" name="Straight Connector 48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1" name="Straight Connector 49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1" name="Group 300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302" name="Elbow Connector 301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Straight Connector 484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Straight Connector 485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2" name="Group 501"/>
          <p:cNvGrpSpPr/>
          <p:nvPr/>
        </p:nvGrpSpPr>
        <p:grpSpPr>
          <a:xfrm>
            <a:off x="1587733" y="2464377"/>
            <a:ext cx="1190771" cy="2258016"/>
            <a:chOff x="8120389" y="2539679"/>
            <a:chExt cx="1190771" cy="2258016"/>
          </a:xfrm>
        </p:grpSpPr>
        <p:grpSp>
          <p:nvGrpSpPr>
            <p:cNvPr id="503" name="Group 502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22" name="Rectangle 521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3" name="Rectangle 522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4" name="Rectangle 523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5" name="Rectangle 524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6" name="Rectangle 525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7" name="Rectangle 526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8" name="Rectangle 527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20" name="Trapezoid 519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8" name="Trapezoid 517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6" name="Trapezoid 515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4" name="Trapezoid 513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2" name="Trapezoid 511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0" name="Trapezoid 509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2846175" y="2466145"/>
            <a:ext cx="1190771" cy="2258016"/>
            <a:chOff x="8120389" y="2539679"/>
            <a:chExt cx="1190771" cy="2258016"/>
          </a:xfrm>
        </p:grpSpPr>
        <p:grpSp>
          <p:nvGrpSpPr>
            <p:cNvPr id="530" name="Group 529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37" name="Rectangle 536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8" name="Rectangle 537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9" name="Rectangle 538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0" name="Rectangle 539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1" name="Rectangle 540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2" name="Rectangle 541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3" name="Rectangle 542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1" name="Trapezoid 530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2" name="Trapezoid 531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3" name="Trapezoid 532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4" name="Trapezoid 533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5" name="Trapezoid 534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6" name="Trapezoid 535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44" name="Group 543"/>
          <p:cNvGrpSpPr/>
          <p:nvPr/>
        </p:nvGrpSpPr>
        <p:grpSpPr>
          <a:xfrm>
            <a:off x="4114663" y="2476236"/>
            <a:ext cx="1190771" cy="2258016"/>
            <a:chOff x="8120389" y="2539679"/>
            <a:chExt cx="1190771" cy="2258016"/>
          </a:xfrm>
        </p:grpSpPr>
        <p:grpSp>
          <p:nvGrpSpPr>
            <p:cNvPr id="545" name="Group 544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52" name="Rectangle 551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3" name="Rectangle 552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4" name="Rectangle 553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6" name="Rectangle 555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7" name="Rectangle 556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8" name="Rectangle 557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46" name="Trapezoid 545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7" name="Trapezoid 546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8" name="Trapezoid 547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9" name="Trapezoid 548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0" name="Trapezoid 549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1" name="Trapezoid 550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9" name="Group 558"/>
          <p:cNvGrpSpPr/>
          <p:nvPr/>
        </p:nvGrpSpPr>
        <p:grpSpPr>
          <a:xfrm>
            <a:off x="6871336" y="2483685"/>
            <a:ext cx="1190771" cy="2258016"/>
            <a:chOff x="8120389" y="2539679"/>
            <a:chExt cx="1190771" cy="2258016"/>
          </a:xfrm>
        </p:grpSpPr>
        <p:grpSp>
          <p:nvGrpSpPr>
            <p:cNvPr id="560" name="Group 559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67" name="Rectangle 566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8" name="Rectangle 567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0" name="Rectangle 569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1" name="Rectangle 570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2" name="Rectangle 571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3" name="Rectangle 572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61" name="Trapezoid 560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2" name="Trapezoid 561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3" name="Trapezoid 562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4" name="Trapezoid 563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5" name="Trapezoid 564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6" name="Trapezoid 565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74" name="Group 573"/>
          <p:cNvGrpSpPr/>
          <p:nvPr/>
        </p:nvGrpSpPr>
        <p:grpSpPr>
          <a:xfrm>
            <a:off x="8129778" y="2485453"/>
            <a:ext cx="1190771" cy="2258016"/>
            <a:chOff x="8120389" y="2539679"/>
            <a:chExt cx="1190771" cy="2258016"/>
          </a:xfrm>
        </p:grpSpPr>
        <p:grpSp>
          <p:nvGrpSpPr>
            <p:cNvPr id="575" name="Group 574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82" name="Rectangle 581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3" name="Rectangle 582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4" name="Rectangle 583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5" name="Rectangle 584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6" name="Rectangle 585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8" name="Rectangle 587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76" name="Trapezoid 575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7" name="Trapezoid 576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8" name="Trapezoid 577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9" name="Trapezoid 578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0" name="Trapezoid 579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1" name="Trapezoid 580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9" name="Group 588"/>
          <p:cNvGrpSpPr/>
          <p:nvPr/>
        </p:nvGrpSpPr>
        <p:grpSpPr>
          <a:xfrm>
            <a:off x="9398266" y="2495544"/>
            <a:ext cx="1190771" cy="2258016"/>
            <a:chOff x="8120389" y="2539679"/>
            <a:chExt cx="1190771" cy="2258016"/>
          </a:xfrm>
        </p:grpSpPr>
        <p:grpSp>
          <p:nvGrpSpPr>
            <p:cNvPr id="590" name="Group 589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97" name="Rectangle 596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8" name="Rectangle 597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9" name="Rectangle 598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0" name="Rectangle 599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1" name="Rectangle 600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2" name="Rectangle 601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3" name="Rectangle 602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91" name="Trapezoid 590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2" name="Trapezoid 591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3" name="Trapezoid 592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4" name="Trapezoid 593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5" name="Trapezoid 594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6" name="Trapezoid 595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4054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/>
          <p:cNvGrpSpPr/>
          <p:nvPr/>
        </p:nvGrpSpPr>
        <p:grpSpPr>
          <a:xfrm>
            <a:off x="752658" y="1448312"/>
            <a:ext cx="2187606" cy="4611083"/>
            <a:chOff x="218790" y="1452668"/>
            <a:chExt cx="2187606" cy="4611083"/>
          </a:xfrm>
        </p:grpSpPr>
        <p:sp>
          <p:nvSpPr>
            <p:cNvPr id="11" name="Rectangle 10"/>
            <p:cNvSpPr/>
            <p:nvPr/>
          </p:nvSpPr>
          <p:spPr>
            <a:xfrm>
              <a:off x="218790" y="5328793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Tofino ASIC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18790" y="1452668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switch.p4</a:t>
              </a:r>
            </a:p>
          </p:txBody>
        </p:sp>
        <p:cxnSp>
          <p:nvCxnSpPr>
            <p:cNvPr id="25" name="Straight Arrow Connector 24"/>
            <p:cNvCxnSpPr>
              <a:stCxn id="51" idx="2"/>
              <a:endCxn id="11" idx="0"/>
            </p:cNvCxnSpPr>
            <p:nvPr/>
          </p:nvCxnSpPr>
          <p:spPr>
            <a:xfrm>
              <a:off x="1312593" y="4718134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2"/>
              <a:endCxn id="51" idx="0"/>
            </p:cNvCxnSpPr>
            <p:nvPr/>
          </p:nvCxnSpPr>
          <p:spPr>
            <a:xfrm>
              <a:off x="1312593" y="2473774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/>
            <p:cNvGrpSpPr/>
            <p:nvPr/>
          </p:nvGrpSpPr>
          <p:grpSpPr>
            <a:xfrm>
              <a:off x="218790" y="3164912"/>
              <a:ext cx="2187606" cy="1553222"/>
              <a:chOff x="1276881" y="3797412"/>
              <a:chExt cx="2187606" cy="1553222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/>
                  <a:t>Barefoot P4 Compiler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/>
                  <a:t>tna.p4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(arch)</a:t>
                </a: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3037268" y="1448312"/>
            <a:ext cx="2187606" cy="4611083"/>
            <a:chOff x="2737093" y="1452668"/>
            <a:chExt cx="2187606" cy="4611083"/>
          </a:xfrm>
        </p:grpSpPr>
        <p:sp>
          <p:nvSpPr>
            <p:cNvPr id="18" name="Rectangle 17"/>
            <p:cNvSpPr/>
            <p:nvPr/>
          </p:nvSpPr>
          <p:spPr>
            <a:xfrm>
              <a:off x="2737093" y="5328793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Tomahawk ASIC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37093" y="3164912"/>
              <a:ext cx="2187606" cy="15532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Broadcom SDK</a:t>
              </a:r>
            </a:p>
          </p:txBody>
        </p:sp>
        <p:cxnSp>
          <p:nvCxnSpPr>
            <p:cNvPr id="13" name="Straight Arrow Connector 12"/>
            <p:cNvCxnSpPr>
              <a:stCxn id="19" idx="2"/>
              <a:endCxn id="18" idx="0"/>
            </p:cNvCxnSpPr>
            <p:nvPr/>
          </p:nvCxnSpPr>
          <p:spPr>
            <a:xfrm>
              <a:off x="3830896" y="4718135"/>
              <a:ext cx="0" cy="6106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/>
            <p:cNvGrpSpPr/>
            <p:nvPr/>
          </p:nvGrpSpPr>
          <p:grpSpPr>
            <a:xfrm>
              <a:off x="2737093" y="1452668"/>
              <a:ext cx="2187606" cy="1021108"/>
              <a:chOff x="3795185" y="2393195"/>
              <a:chExt cx="2187606" cy="1021108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4794299" y="2459126"/>
                <a:ext cx="1110343" cy="9041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ofdpa.pdf</a:t>
                </a:r>
                <a:endParaRPr lang="en-US" sz="1600" dirty="0"/>
              </a:p>
              <a:p>
                <a:pPr algn="ctr"/>
                <a:r>
                  <a:rPr lang="en-US" sz="1600" dirty="0"/>
                  <a:t>(spec)</a:t>
                </a: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873335" y="2448818"/>
                <a:ext cx="829295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/>
                  <a:t>ofdpa.c</a:t>
                </a:r>
                <a:endParaRPr lang="en-US" sz="1600" dirty="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873334" y="2938266"/>
                <a:ext cx="829295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ofdpa.h</a:t>
                </a:r>
                <a:endParaRPr lang="en-US" sz="1600" dirty="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95185" y="2393195"/>
                <a:ext cx="2187606" cy="1021108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59" name="Straight Arrow Connector 58"/>
            <p:cNvCxnSpPr>
              <a:stCxn id="37" idx="2"/>
              <a:endCxn id="19" idx="0"/>
            </p:cNvCxnSpPr>
            <p:nvPr/>
          </p:nvCxnSpPr>
          <p:spPr>
            <a:xfrm>
              <a:off x="3830896" y="2473776"/>
              <a:ext cx="0" cy="6911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5348004" y="1448312"/>
            <a:ext cx="2187606" cy="4611083"/>
            <a:chOff x="5021579" y="1448312"/>
            <a:chExt cx="2187606" cy="4611083"/>
          </a:xfrm>
        </p:grpSpPr>
        <p:sp>
          <p:nvSpPr>
            <p:cNvPr id="69" name="Rectangle 68"/>
            <p:cNvSpPr/>
            <p:nvPr/>
          </p:nvSpPr>
          <p:spPr>
            <a:xfrm>
              <a:off x="5021579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Tomahawk ASIC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021579" y="1448312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ofdpa.p4</a:t>
              </a:r>
            </a:p>
          </p:txBody>
        </p:sp>
        <p:cxnSp>
          <p:nvCxnSpPr>
            <p:cNvPr id="71" name="Straight Arrow Connector 70"/>
            <p:cNvCxnSpPr>
              <a:stCxn id="81" idx="2"/>
              <a:endCxn id="69" idx="0"/>
            </p:cNvCxnSpPr>
            <p:nvPr/>
          </p:nvCxnSpPr>
          <p:spPr>
            <a:xfrm>
              <a:off x="6115382" y="4713778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6115382" y="2469418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Group 77"/>
            <p:cNvGrpSpPr/>
            <p:nvPr/>
          </p:nvGrpSpPr>
          <p:grpSpPr>
            <a:xfrm>
              <a:off x="5021579" y="3160556"/>
              <a:ext cx="2187606" cy="1553222"/>
              <a:chOff x="1276881" y="3797412"/>
              <a:chExt cx="2187606" cy="1553222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/>
                  <a:t>Broadcom P4 Compiler</a:t>
                </a: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/>
                  <a:t>brcm.p4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(arch)</a:t>
                </a: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7645676" y="1448312"/>
            <a:ext cx="2191705" cy="4611083"/>
            <a:chOff x="7535783" y="1448312"/>
            <a:chExt cx="2191705" cy="4611083"/>
          </a:xfrm>
        </p:grpSpPr>
        <p:sp>
          <p:nvSpPr>
            <p:cNvPr id="66" name="Rectangle 65"/>
            <p:cNvSpPr/>
            <p:nvPr/>
          </p:nvSpPr>
          <p:spPr>
            <a:xfrm>
              <a:off x="7539882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Tomahawk ASIC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539882" y="3160556"/>
              <a:ext cx="2187606" cy="15532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Broadcom SDK</a:t>
              </a:r>
            </a:p>
          </p:txBody>
        </p:sp>
        <p:cxnSp>
          <p:nvCxnSpPr>
            <p:cNvPr id="68" name="Straight Arrow Connector 67"/>
            <p:cNvCxnSpPr>
              <a:endCxn id="82" idx="0"/>
            </p:cNvCxnSpPr>
            <p:nvPr/>
          </p:nvCxnSpPr>
          <p:spPr>
            <a:xfrm>
              <a:off x="8633685" y="4713779"/>
              <a:ext cx="0" cy="6106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/>
            <p:nvPr/>
          </p:nvGrpSpPr>
          <p:grpSpPr>
            <a:xfrm>
              <a:off x="7535783" y="1448312"/>
              <a:ext cx="2158409" cy="1021108"/>
              <a:chOff x="3902759" y="2393195"/>
              <a:chExt cx="2158409" cy="1021108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986614" y="2459126"/>
                <a:ext cx="996406" cy="9041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sai.pdf</a:t>
                </a:r>
                <a:endParaRPr lang="en-US" sz="1600" dirty="0"/>
              </a:p>
              <a:p>
                <a:pPr algn="ctr"/>
                <a:r>
                  <a:rPr lang="en-US" sz="1600" dirty="0"/>
                  <a:t>(spec)</a:t>
                </a: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3955812" y="2448818"/>
                <a:ext cx="952654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sai.c</a:t>
                </a:r>
                <a:endParaRPr lang="en-US" sz="1600" dirty="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3955812" y="2938266"/>
                <a:ext cx="952653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/>
                  <a:t>sai-brcm.h</a:t>
                </a:r>
                <a:endParaRPr lang="en-US" sz="1400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902759" y="2393195"/>
                <a:ext cx="2158409" cy="1021108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82" name="Straight Arrow Connector 81"/>
            <p:cNvCxnSpPr/>
            <p:nvPr/>
          </p:nvCxnSpPr>
          <p:spPr>
            <a:xfrm>
              <a:off x="8633685" y="2469420"/>
              <a:ext cx="0" cy="6911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9944377" y="1448312"/>
            <a:ext cx="2187606" cy="4611083"/>
            <a:chOff x="9899055" y="1448312"/>
            <a:chExt cx="2187606" cy="4611083"/>
          </a:xfrm>
        </p:grpSpPr>
        <p:sp>
          <p:nvSpPr>
            <p:cNvPr id="83" name="Rectangle 82"/>
            <p:cNvSpPr/>
            <p:nvPr/>
          </p:nvSpPr>
          <p:spPr>
            <a:xfrm>
              <a:off x="9899055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XXX ASIC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9899055" y="1448312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sai.p4</a:t>
              </a:r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>
              <a:off x="10992858" y="4713778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10992858" y="2469418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86"/>
            <p:cNvGrpSpPr/>
            <p:nvPr/>
          </p:nvGrpSpPr>
          <p:grpSpPr>
            <a:xfrm>
              <a:off x="9899055" y="3160556"/>
              <a:ext cx="2187606" cy="1553222"/>
              <a:chOff x="1276881" y="3797412"/>
              <a:chExt cx="2187606" cy="1553222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/>
                  <a:t>XXX P4 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Compiler</a:t>
                </a:r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/>
                  <a:t>xxx.p4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(arch)</a:t>
                </a: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sp>
        <p:nvSpPr>
          <p:cNvPr id="98" name="TextBox 97"/>
          <p:cNvSpPr txBox="1"/>
          <p:nvPr/>
        </p:nvSpPr>
        <p:spPr>
          <a:xfrm rot="16200000">
            <a:off x="-128028" y="1643152"/>
            <a:ext cx="1112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Pipeline</a:t>
            </a:r>
          </a:p>
          <a:p>
            <a:pPr algn="ctr"/>
            <a:r>
              <a:rPr lang="en-US" dirty="0"/>
              <a:t>Definition</a:t>
            </a:r>
          </a:p>
        </p:txBody>
      </p:sp>
      <p:sp>
        <p:nvSpPr>
          <p:cNvPr id="99" name="TextBox 98"/>
          <p:cNvSpPr txBox="1"/>
          <p:nvPr/>
        </p:nvSpPr>
        <p:spPr>
          <a:xfrm rot="16200000">
            <a:off x="-1865" y="3600349"/>
            <a:ext cx="868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Vendor</a:t>
            </a:r>
          </a:p>
          <a:p>
            <a:pPr algn="ctr"/>
            <a:r>
              <a:rPr lang="en-US" dirty="0"/>
              <a:t>SDK</a:t>
            </a:r>
          </a:p>
        </p:txBody>
      </p:sp>
      <p:sp>
        <p:nvSpPr>
          <p:cNvPr id="100" name="TextBox 99"/>
          <p:cNvSpPr txBox="1"/>
          <p:nvPr/>
        </p:nvSpPr>
        <p:spPr>
          <a:xfrm rot="16200000">
            <a:off x="-113825" y="5368751"/>
            <a:ext cx="108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Switching</a:t>
            </a:r>
          </a:p>
          <a:p>
            <a:pPr algn="ctr"/>
            <a:r>
              <a:rPr lang="en-US" dirty="0"/>
              <a:t>Chip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859524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Compiles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820336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441807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Compiles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1033024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Compiles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8743578" y="2637629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1047144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8752543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6439856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4139383" y="2637629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4145255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</p:spTree>
    <p:extLst>
      <p:ext uri="{BB962C8B-B14F-4D97-AF65-F5344CB8AC3E}">
        <p14:creationId xmlns:p14="http://schemas.microsoft.com/office/powerpoint/2010/main" val="1992608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517301" y="2447831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Routing Table</a:t>
            </a:r>
          </a:p>
          <a:p>
            <a:pPr algn="ctr"/>
            <a:r>
              <a:rPr lang="en-US" b="1" dirty="0"/>
              <a:t>(RIB)</a:t>
            </a:r>
          </a:p>
        </p:txBody>
      </p:sp>
      <p:cxnSp>
        <p:nvCxnSpPr>
          <p:cNvPr id="6" name="Straight Arrow Connector 5"/>
          <p:cNvCxnSpPr>
            <a:stCxn id="23" idx="2"/>
            <a:endCxn id="17" idx="0"/>
          </p:cNvCxnSpPr>
          <p:nvPr/>
        </p:nvCxnSpPr>
        <p:spPr>
          <a:xfrm>
            <a:off x="5438268" y="3182789"/>
            <a:ext cx="0" cy="5636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517301" y="3746424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Forwarding Table</a:t>
            </a:r>
          </a:p>
          <a:p>
            <a:pPr algn="ctr"/>
            <a:r>
              <a:rPr lang="en-US" b="1" dirty="0"/>
              <a:t>(FIB)</a:t>
            </a: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4100949" y="3463672"/>
            <a:ext cx="3874614" cy="935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525486" y="3929237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Plane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525486" y="2628777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Plane</a:t>
            </a:r>
          </a:p>
        </p:txBody>
      </p:sp>
      <p:cxnSp>
        <p:nvCxnSpPr>
          <p:cNvPr id="29" name="Straight Arrow Connector 28"/>
          <p:cNvCxnSpPr>
            <a:endCxn id="23" idx="0"/>
          </p:cNvCxnSpPr>
          <p:nvPr/>
        </p:nvCxnSpPr>
        <p:spPr>
          <a:xfrm>
            <a:off x="5438267" y="1956740"/>
            <a:ext cx="1" cy="4910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882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74;p132"/>
          <p:cNvSpPr/>
          <p:nvPr/>
        </p:nvSpPr>
        <p:spPr>
          <a:xfrm>
            <a:off x="7624984" y="4274364"/>
            <a:ext cx="1851300" cy="42300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gNMI</a:t>
            </a:r>
            <a:r>
              <a:rPr lang="en" dirty="0"/>
              <a:t> Server</a:t>
            </a:r>
            <a:endParaRPr dirty="0"/>
          </a:p>
        </p:txBody>
      </p:sp>
      <p:sp>
        <p:nvSpPr>
          <p:cNvPr id="13" name="Google Shape;1275;p132"/>
          <p:cNvSpPr/>
          <p:nvPr/>
        </p:nvSpPr>
        <p:spPr>
          <a:xfrm>
            <a:off x="7624984" y="2655439"/>
            <a:ext cx="1851300" cy="42300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gNMI </a:t>
            </a:r>
            <a:r>
              <a:rPr lang="en" dirty="0"/>
              <a:t>Client</a:t>
            </a:r>
            <a:endParaRPr dirty="0"/>
          </a:p>
        </p:txBody>
      </p:sp>
      <p:pic>
        <p:nvPicPr>
          <p:cNvPr id="14" name="Google Shape;1276;p132" descr="Spur gea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7934" y="1578738"/>
            <a:ext cx="591452" cy="65996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277;p132"/>
          <p:cNvSpPr txBox="1"/>
          <p:nvPr/>
        </p:nvSpPr>
        <p:spPr>
          <a:xfrm>
            <a:off x="3278959" y="2129114"/>
            <a:ext cx="17382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dirty="0"/>
              <a:t> </a:t>
            </a:r>
            <a:r>
              <a:rPr lang="en" sz="1600" dirty="0"/>
              <a:t>YANG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Compiler</a:t>
            </a:r>
            <a:endParaRPr sz="16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i="1" dirty="0"/>
              <a:t>(e.g. ygot)</a:t>
            </a:r>
            <a:endParaRPr sz="1400" i="1" dirty="0"/>
          </a:p>
        </p:txBody>
      </p:sp>
      <p:sp>
        <p:nvSpPr>
          <p:cNvPr id="16" name="Google Shape;1272;p132"/>
          <p:cNvSpPr/>
          <p:nvPr/>
        </p:nvSpPr>
        <p:spPr>
          <a:xfrm>
            <a:off x="1371110" y="1578714"/>
            <a:ext cx="1851300" cy="6599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/>
            </a:solidFill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model.yang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" name="Google Shape;1278;p132"/>
          <p:cNvSpPr/>
          <p:nvPr/>
        </p:nvSpPr>
        <p:spPr>
          <a:xfrm>
            <a:off x="5130258" y="1578714"/>
            <a:ext cx="1921705" cy="6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err="1"/>
              <a:t>model.go</a:t>
            </a:r>
            <a:r>
              <a:rPr lang="en-US" sz="1600" b="1" dirty="0"/>
              <a:t>, </a:t>
            </a:r>
            <a:r>
              <a:rPr lang="en" sz="1600" b="1" dirty="0" err="1"/>
              <a:t>model.cc</a:t>
            </a:r>
            <a:r>
              <a:rPr lang="en-US" sz="1600" b="1" dirty="0"/>
              <a:t>, </a:t>
            </a:r>
            <a:r>
              <a:rPr lang="en" sz="1600" b="1" dirty="0"/>
              <a:t> </a:t>
            </a:r>
            <a:r>
              <a:rPr lang="en" sz="1600" b="1" dirty="0" err="1"/>
              <a:t>model.java</a:t>
            </a:r>
            <a:r>
              <a:rPr lang="en-US" sz="1600" b="1" dirty="0"/>
              <a:t>.</a:t>
            </a:r>
            <a:r>
              <a:rPr lang="en" sz="1600" b="1" dirty="0"/>
              <a:t> ...</a:t>
            </a:r>
            <a:endParaRPr sz="1600" b="1" dirty="0"/>
          </a:p>
        </p:txBody>
      </p:sp>
      <p:cxnSp>
        <p:nvCxnSpPr>
          <p:cNvPr id="19" name="Google Shape;1279;p132"/>
          <p:cNvCxnSpPr>
            <a:stCxn id="16" idx="3"/>
            <a:endCxn id="14" idx="1"/>
          </p:cNvCxnSpPr>
          <p:nvPr/>
        </p:nvCxnSpPr>
        <p:spPr>
          <a:xfrm>
            <a:off x="3222410" y="1908707"/>
            <a:ext cx="595524" cy="1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1280;p132"/>
          <p:cNvCxnSpPr>
            <a:stCxn id="14" idx="3"/>
            <a:endCxn id="18" idx="1"/>
          </p:cNvCxnSpPr>
          <p:nvPr/>
        </p:nvCxnSpPr>
        <p:spPr>
          <a:xfrm flipV="1">
            <a:off x="4409386" y="1908714"/>
            <a:ext cx="720872" cy="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" name="Google Shape;1281;p132"/>
          <p:cNvCxnSpPr>
            <a:stCxn id="18" idx="2"/>
            <a:endCxn id="27" idx="0"/>
          </p:cNvCxnSpPr>
          <p:nvPr/>
        </p:nvCxnSpPr>
        <p:spPr>
          <a:xfrm>
            <a:off x="6091111" y="2238714"/>
            <a:ext cx="14417" cy="1080594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1283;p132"/>
          <p:cNvCxnSpPr>
            <a:stCxn id="27" idx="3"/>
            <a:endCxn id="13" idx="1"/>
          </p:cNvCxnSpPr>
          <p:nvPr/>
        </p:nvCxnSpPr>
        <p:spPr>
          <a:xfrm flipV="1">
            <a:off x="6401254" y="2866939"/>
            <a:ext cx="1223730" cy="7823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1284;p132"/>
          <p:cNvCxnSpPr>
            <a:stCxn id="27" idx="3"/>
            <a:endCxn id="12" idx="1"/>
          </p:cNvCxnSpPr>
          <p:nvPr/>
        </p:nvCxnSpPr>
        <p:spPr>
          <a:xfrm>
            <a:off x="6401254" y="3649289"/>
            <a:ext cx="1223730" cy="83657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7" name="Google Shape;1285;p132" descr="Spur gea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9802" y="3319308"/>
            <a:ext cx="591452" cy="65996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286;p132"/>
          <p:cNvSpPr txBox="1"/>
          <p:nvPr/>
        </p:nvSpPr>
        <p:spPr>
          <a:xfrm>
            <a:off x="3817934" y="3133894"/>
            <a:ext cx="2100750" cy="903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</a:rPr>
              <a:t>Language-Specific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</a:rPr>
              <a:t>Compiler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i="1" dirty="0">
                <a:solidFill>
                  <a:schemeClr val="dk1"/>
                </a:solidFill>
              </a:rPr>
              <a:t>(e.g. go, </a:t>
            </a:r>
            <a:r>
              <a:rPr lang="en-US" sz="1400" i="1" dirty="0">
                <a:solidFill>
                  <a:schemeClr val="dk1"/>
                </a:solidFill>
              </a:rPr>
              <a:t>g</a:t>
            </a:r>
            <a:r>
              <a:rPr lang="en" sz="1400" i="1" dirty="0">
                <a:solidFill>
                  <a:schemeClr val="dk1"/>
                </a:solidFill>
              </a:rPr>
              <a:t>cc, javac)</a:t>
            </a:r>
            <a:endParaRPr sz="1400" i="1" dirty="0">
              <a:solidFill>
                <a:schemeClr val="dk1"/>
              </a:solidFill>
            </a:endParaRPr>
          </a:p>
        </p:txBody>
      </p:sp>
      <p:sp>
        <p:nvSpPr>
          <p:cNvPr id="30" name="Google Shape;1287;p132"/>
          <p:cNvSpPr txBox="1"/>
          <p:nvPr/>
        </p:nvSpPr>
        <p:spPr>
          <a:xfrm>
            <a:off x="8684583" y="3232985"/>
            <a:ext cx="2274361" cy="886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/>
              <a:t>Model-Independent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600" dirty="0"/>
              <a:t>Runtime API</a:t>
            </a:r>
            <a:r>
              <a:rPr lang="en-US" sz="1600" dirty="0"/>
              <a:t>, represented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/>
              <a:t>as a </a:t>
            </a:r>
            <a:r>
              <a:rPr lang="en-US" sz="1600" dirty="0" err="1"/>
              <a:t>ProtoBuf</a:t>
            </a:r>
            <a:endParaRPr lang="en-US"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dirty="0"/>
          </a:p>
        </p:txBody>
      </p:sp>
      <p:sp>
        <p:nvSpPr>
          <p:cNvPr id="31" name="Google Shape;1288;p132"/>
          <p:cNvSpPr/>
          <p:nvPr/>
        </p:nvSpPr>
        <p:spPr>
          <a:xfrm>
            <a:off x="8416684" y="3078439"/>
            <a:ext cx="267900" cy="11958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3458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451;p153"/>
          <p:cNvCxnSpPr/>
          <p:nvPr/>
        </p:nvCxnSpPr>
        <p:spPr>
          <a:xfrm rot="10800000" flipH="1">
            <a:off x="4130497" y="4648432"/>
            <a:ext cx="1334191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1452;p153"/>
          <p:cNvCxnSpPr/>
          <p:nvPr/>
        </p:nvCxnSpPr>
        <p:spPr>
          <a:xfrm>
            <a:off x="4130497" y="4921710"/>
            <a:ext cx="1327929" cy="48860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1453;p153"/>
          <p:cNvCxnSpPr/>
          <p:nvPr/>
        </p:nvCxnSpPr>
        <p:spPr>
          <a:xfrm rot="10800000" flipH="1">
            <a:off x="5593059" y="5388974"/>
            <a:ext cx="1352282" cy="1430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1454;p153"/>
          <p:cNvCxnSpPr/>
          <p:nvPr/>
        </p:nvCxnSpPr>
        <p:spPr>
          <a:xfrm>
            <a:off x="6939312" y="4598270"/>
            <a:ext cx="1211731" cy="294554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1455;p153"/>
          <p:cNvCxnSpPr/>
          <p:nvPr/>
        </p:nvCxnSpPr>
        <p:spPr>
          <a:xfrm rot="10800000">
            <a:off x="9521859" y="4612667"/>
            <a:ext cx="1187030" cy="49593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1456;p153"/>
          <p:cNvCxnSpPr/>
          <p:nvPr/>
        </p:nvCxnSpPr>
        <p:spPr>
          <a:xfrm flipH="1">
            <a:off x="9289114" y="5108604"/>
            <a:ext cx="1419774" cy="2659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1457;p153"/>
          <p:cNvCxnSpPr/>
          <p:nvPr/>
        </p:nvCxnSpPr>
        <p:spPr>
          <a:xfrm flipH="1">
            <a:off x="9227746" y="4605484"/>
            <a:ext cx="324589" cy="769215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1458;p153"/>
          <p:cNvCxnSpPr/>
          <p:nvPr/>
        </p:nvCxnSpPr>
        <p:spPr>
          <a:xfrm rot="10800000">
            <a:off x="8206344" y="4907282"/>
            <a:ext cx="911494" cy="48163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1459;p153"/>
          <p:cNvCxnSpPr/>
          <p:nvPr/>
        </p:nvCxnSpPr>
        <p:spPr>
          <a:xfrm rot="10800000" flipH="1">
            <a:off x="6976034" y="4892976"/>
            <a:ext cx="1132062" cy="45998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1460;p153"/>
          <p:cNvCxnSpPr/>
          <p:nvPr/>
        </p:nvCxnSpPr>
        <p:spPr>
          <a:xfrm rot="10800000" flipH="1">
            <a:off x="5629755" y="4612515"/>
            <a:ext cx="1297314" cy="733267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1461;p153"/>
          <p:cNvCxnSpPr/>
          <p:nvPr/>
        </p:nvCxnSpPr>
        <p:spPr>
          <a:xfrm flipH="1">
            <a:off x="8126418" y="4605484"/>
            <a:ext cx="1315753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1462;p153"/>
          <p:cNvCxnSpPr/>
          <p:nvPr/>
        </p:nvCxnSpPr>
        <p:spPr>
          <a:xfrm>
            <a:off x="7067827" y="5374546"/>
            <a:ext cx="2092610" cy="216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9609" y="4641463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5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3674" y="482780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6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3110" y="4361948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8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5240" y="4641463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9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6022" y="4361948"/>
            <a:ext cx="801040" cy="5893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1470;p153"/>
          <p:cNvCxnSpPr/>
          <p:nvPr/>
        </p:nvCxnSpPr>
        <p:spPr>
          <a:xfrm>
            <a:off x="5525731" y="4648585"/>
            <a:ext cx="1419774" cy="74757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" name="Google Shape;1471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4373" y="4383529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1473;p153"/>
          <p:cNvSpPr/>
          <p:nvPr/>
        </p:nvSpPr>
        <p:spPr>
          <a:xfrm>
            <a:off x="3882053" y="2105628"/>
            <a:ext cx="7658783" cy="1883237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7" name="Google Shape;1474;p153"/>
          <p:cNvSpPr/>
          <p:nvPr/>
        </p:nvSpPr>
        <p:spPr>
          <a:xfrm>
            <a:off x="4034143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OpenFlow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8" name="Google Shape;1475;p153"/>
          <p:cNvSpPr/>
          <p:nvPr/>
        </p:nvSpPr>
        <p:spPr>
          <a:xfrm>
            <a:off x="7463187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dirty="0"/>
              <a:t>gNMI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9" name="Google Shape;1476;p153"/>
          <p:cNvSpPr/>
          <p:nvPr/>
        </p:nvSpPr>
        <p:spPr>
          <a:xfrm>
            <a:off x="5771256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P4Runtime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0" name="Google Shape;1477;p153"/>
          <p:cNvSpPr/>
          <p:nvPr/>
        </p:nvSpPr>
        <p:spPr>
          <a:xfrm>
            <a:off x="9139908" y="3770445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...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1478;p153"/>
          <p:cNvGrpSpPr/>
          <p:nvPr/>
        </p:nvGrpSpPr>
        <p:grpSpPr>
          <a:xfrm>
            <a:off x="4033534" y="3066670"/>
            <a:ext cx="6526148" cy="624384"/>
            <a:chOff x="1857562" y="1862873"/>
            <a:chExt cx="5368339" cy="510651"/>
          </a:xfrm>
          <a:solidFill>
            <a:schemeClr val="bg2">
              <a:lumMod val="50000"/>
            </a:schemeClr>
          </a:solidFill>
        </p:grpSpPr>
        <p:sp>
          <p:nvSpPr>
            <p:cNvPr id="52" name="Google Shape;1479;p153"/>
            <p:cNvSpPr/>
            <p:nvPr/>
          </p:nvSpPr>
          <p:spPr>
            <a:xfrm>
              <a:off x="1858062" y="1862873"/>
              <a:ext cx="4896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OVS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480;p153"/>
            <p:cNvSpPr/>
            <p:nvPr/>
          </p:nvSpPr>
          <p:spPr>
            <a:xfrm>
              <a:off x="2450878" y="1863225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>
                  <a:solidFill>
                    <a:schemeClr val="bg1"/>
                  </a:solidFill>
                </a:rPr>
                <a:t>BMv2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481;p153"/>
            <p:cNvSpPr/>
            <p:nvPr/>
          </p:nvSpPr>
          <p:spPr>
            <a:xfrm>
              <a:off x="3114344" y="1863225"/>
              <a:ext cx="6909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Barefoot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482;p153"/>
            <p:cNvSpPr/>
            <p:nvPr/>
          </p:nvSpPr>
          <p:spPr>
            <a:xfrm>
              <a:off x="3871416" y="1863225"/>
              <a:ext cx="6273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 err="1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Cavium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483;p153"/>
            <p:cNvSpPr/>
            <p:nvPr/>
          </p:nvSpPr>
          <p:spPr>
            <a:xfrm>
              <a:off x="4565397" y="1862873"/>
              <a:ext cx="7044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Mellanox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484;p153"/>
            <p:cNvSpPr/>
            <p:nvPr/>
          </p:nvSpPr>
          <p:spPr>
            <a:xfrm>
              <a:off x="5346857" y="1863225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Ciena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485;p153"/>
            <p:cNvSpPr/>
            <p:nvPr/>
          </p:nvSpPr>
          <p:spPr>
            <a:xfrm>
              <a:off x="5987529" y="1863225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Cisco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486;p153"/>
            <p:cNvSpPr/>
            <p:nvPr/>
          </p:nvSpPr>
          <p:spPr>
            <a:xfrm>
              <a:off x="6642022" y="1862873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 err="1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Corsa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487;p153"/>
            <p:cNvSpPr/>
            <p:nvPr/>
          </p:nvSpPr>
          <p:spPr>
            <a:xfrm>
              <a:off x="1857562" y="2150024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Fujitsu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488;p153"/>
            <p:cNvSpPr/>
            <p:nvPr/>
          </p:nvSpPr>
          <p:spPr>
            <a:xfrm>
              <a:off x="2528661" y="2128625"/>
              <a:ext cx="4071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HP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489;p153"/>
            <p:cNvSpPr/>
            <p:nvPr/>
          </p:nvSpPr>
          <p:spPr>
            <a:xfrm>
              <a:off x="3002054" y="2128775"/>
              <a:ext cx="7044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Huawei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90;p153"/>
            <p:cNvSpPr/>
            <p:nvPr/>
          </p:nvSpPr>
          <p:spPr>
            <a:xfrm>
              <a:off x="3758983" y="2128250"/>
              <a:ext cx="6273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Juniper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491;p153"/>
            <p:cNvSpPr/>
            <p:nvPr/>
          </p:nvSpPr>
          <p:spPr>
            <a:xfrm>
              <a:off x="4457980" y="2128238"/>
              <a:ext cx="7860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Lumentum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492;p153"/>
            <p:cNvSpPr/>
            <p:nvPr/>
          </p:nvSpPr>
          <p:spPr>
            <a:xfrm>
              <a:off x="5304275" y="2128238"/>
              <a:ext cx="7860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Microsemi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493;p153"/>
            <p:cNvSpPr/>
            <p:nvPr/>
          </p:nvSpPr>
          <p:spPr>
            <a:xfrm>
              <a:off x="6150575" y="2128250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Polatis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494;p153"/>
            <p:cNvSpPr txBox="1"/>
            <p:nvPr/>
          </p:nvSpPr>
          <p:spPr>
            <a:xfrm>
              <a:off x="6766200" y="2126778"/>
              <a:ext cx="459701" cy="21468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200" b="1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...</a:t>
              </a:r>
              <a:endParaRPr sz="1200" b="1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1495;p153"/>
          <p:cNvSpPr/>
          <p:nvPr/>
        </p:nvSpPr>
        <p:spPr>
          <a:xfrm>
            <a:off x="5233114" y="1971126"/>
            <a:ext cx="1115363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FlowRule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9" name="Google Shape;1496;p153"/>
          <p:cNvSpPr/>
          <p:nvPr/>
        </p:nvSpPr>
        <p:spPr>
          <a:xfrm>
            <a:off x="4034143" y="1971126"/>
            <a:ext cx="1115363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Topology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0" name="Google Shape;1497;p153"/>
          <p:cNvSpPr/>
          <p:nvPr/>
        </p:nvSpPr>
        <p:spPr>
          <a:xfrm>
            <a:off x="6432085" y="1971126"/>
            <a:ext cx="1527971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FlowObjective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1" name="Google Shape;1498;p153"/>
          <p:cNvSpPr/>
          <p:nvPr/>
        </p:nvSpPr>
        <p:spPr>
          <a:xfrm>
            <a:off x="8043938" y="1971126"/>
            <a:ext cx="941066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gNMI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2" name="Google Shape;1499;p153"/>
          <p:cNvSpPr/>
          <p:nvPr/>
        </p:nvSpPr>
        <p:spPr>
          <a:xfrm>
            <a:off x="9060060" y="1971126"/>
            <a:ext cx="941066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gNOI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5" name="Google Shape;1502;p153"/>
          <p:cNvSpPr txBox="1"/>
          <p:nvPr/>
        </p:nvSpPr>
        <p:spPr>
          <a:xfrm>
            <a:off x="10076182" y="1965773"/>
            <a:ext cx="472098" cy="3094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...</a:t>
            </a:r>
            <a:endParaRPr sz="1600" b="1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6" name="Google Shape;1503;p153"/>
          <p:cNvSpPr/>
          <p:nvPr/>
        </p:nvSpPr>
        <p:spPr>
          <a:xfrm>
            <a:off x="4034143" y="2365258"/>
            <a:ext cx="6514137" cy="597911"/>
          </a:xfrm>
          <a:prstGeom prst="rect">
            <a:avLst/>
          </a:prstGeom>
          <a:solidFill>
            <a:schemeClr val="accent1"/>
          </a:solidFill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bg1"/>
                </a:solidFill>
                <a:ea typeface="Arial"/>
                <a:cs typeface="Arial"/>
                <a:sym typeface="Arial"/>
              </a:rPr>
              <a:t>Distributed</a:t>
            </a:r>
            <a:r>
              <a:rPr lang="en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C</a:t>
            </a:r>
            <a:r>
              <a:rPr lang="en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ore</a:t>
            </a:r>
            <a:endParaRPr b="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6" name="Google Shape;1513;p153"/>
          <p:cNvSpPr/>
          <p:nvPr/>
        </p:nvSpPr>
        <p:spPr>
          <a:xfrm>
            <a:off x="6267826" y="832729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Apps</a:t>
            </a:r>
            <a:endParaRPr sz="1400" b="0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1514;p153"/>
          <p:cNvSpPr/>
          <p:nvPr/>
        </p:nvSpPr>
        <p:spPr>
          <a:xfrm>
            <a:off x="6345465" y="924066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Apps</a:t>
            </a:r>
            <a:endParaRPr sz="1400" b="0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1515;p153"/>
          <p:cNvSpPr/>
          <p:nvPr/>
        </p:nvSpPr>
        <p:spPr>
          <a:xfrm>
            <a:off x="6432092" y="1005927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Control </a:t>
            </a:r>
            <a:r>
              <a:rPr lang="en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Apps</a:t>
            </a:r>
            <a:endParaRPr b="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92" name="Google Shape;1519;p153"/>
          <p:cNvCxnSpPr/>
          <p:nvPr/>
        </p:nvCxnSpPr>
        <p:spPr>
          <a:xfrm flipH="1">
            <a:off x="4591708" y="1501864"/>
            <a:ext cx="2604369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3" name="Google Shape;1520;p153"/>
          <p:cNvCxnSpPr/>
          <p:nvPr/>
        </p:nvCxnSpPr>
        <p:spPr>
          <a:xfrm flipH="1">
            <a:off x="5790915" y="1501864"/>
            <a:ext cx="1405162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4" name="Google Shape;1521;p153"/>
          <p:cNvCxnSpPr/>
          <p:nvPr/>
        </p:nvCxnSpPr>
        <p:spPr>
          <a:xfrm>
            <a:off x="7196077" y="1501864"/>
            <a:ext cx="0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5" name="Google Shape;1522;p153"/>
          <p:cNvCxnSpPr/>
          <p:nvPr/>
        </p:nvCxnSpPr>
        <p:spPr>
          <a:xfrm>
            <a:off x="7196077" y="1501864"/>
            <a:ext cx="1318536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6" name="Google Shape;1523;p153"/>
          <p:cNvCxnSpPr/>
          <p:nvPr/>
        </p:nvCxnSpPr>
        <p:spPr>
          <a:xfrm>
            <a:off x="7196077" y="1501864"/>
            <a:ext cx="2334400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97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2767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5226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2134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Left Brace 99"/>
          <p:cNvSpPr/>
          <p:nvPr/>
        </p:nvSpPr>
        <p:spPr>
          <a:xfrm>
            <a:off x="3586896" y="3067100"/>
            <a:ext cx="140158" cy="106155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1387419" y="3228709"/>
            <a:ext cx="22645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Southbound Plugins</a:t>
            </a:r>
          </a:p>
          <a:p>
            <a:pPr algn="r"/>
            <a:r>
              <a:rPr lang="en-US" sz="1600" dirty="0"/>
              <a:t>Device-specific Drivers</a:t>
            </a:r>
          </a:p>
          <a:p>
            <a:pPr algn="r"/>
            <a:r>
              <a:rPr lang="en-US" sz="1600" dirty="0"/>
              <a:t>Shared Protocol Libraries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22459" y="1876135"/>
            <a:ext cx="1864096" cy="488720"/>
            <a:chOff x="1822459" y="1876135"/>
            <a:chExt cx="1864096" cy="488720"/>
          </a:xfrm>
        </p:grpSpPr>
        <p:sp>
          <p:nvSpPr>
            <p:cNvPr id="3" name="Left Brace 2"/>
            <p:cNvSpPr/>
            <p:nvPr/>
          </p:nvSpPr>
          <p:spPr>
            <a:xfrm>
              <a:off x="3566885" y="1876135"/>
              <a:ext cx="119670" cy="48872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822459" y="1954096"/>
              <a:ext cx="17956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Northbound APIs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262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30;p154"/>
          <p:cNvSpPr/>
          <p:nvPr/>
        </p:nvSpPr>
        <p:spPr>
          <a:xfrm>
            <a:off x="3855176" y="4031210"/>
            <a:ext cx="1110600" cy="53227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OpenFlow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Google Shape;1531;p154"/>
          <p:cNvSpPr/>
          <p:nvPr/>
        </p:nvSpPr>
        <p:spPr>
          <a:xfrm>
            <a:off x="5116977" y="4031211"/>
            <a:ext cx="1164000" cy="53227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P4Runtime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" name="Google Shape;1532;p154"/>
          <p:cNvSpPr/>
          <p:nvPr/>
        </p:nvSpPr>
        <p:spPr>
          <a:xfrm>
            <a:off x="6416453" y="4031211"/>
            <a:ext cx="1110600" cy="532272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Netconf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2" name="Google Shape;1533;p154"/>
          <p:cNvSpPr/>
          <p:nvPr/>
        </p:nvSpPr>
        <p:spPr>
          <a:xfrm>
            <a:off x="7697092" y="4031210"/>
            <a:ext cx="1110600" cy="532273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/>
              <a:t>...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3" name="Google Shape;1534;p154"/>
          <p:cNvSpPr/>
          <p:nvPr/>
        </p:nvSpPr>
        <p:spPr>
          <a:xfrm>
            <a:off x="3855176" y="3503075"/>
            <a:ext cx="4952700" cy="404700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 Rule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sp>
        <p:nvSpPr>
          <p:cNvPr id="14" name="Google Shape;1535;p154"/>
          <p:cNvSpPr/>
          <p:nvPr/>
        </p:nvSpPr>
        <p:spPr>
          <a:xfrm>
            <a:off x="3855177" y="2806759"/>
            <a:ext cx="12807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OF-DPA Pipeline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" name="Google Shape;1536;p154"/>
          <p:cNvSpPr/>
          <p:nvPr/>
        </p:nvSpPr>
        <p:spPr>
          <a:xfrm>
            <a:off x="5287313" y="2806747"/>
            <a:ext cx="17475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Single Table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" name="Google Shape;1537;p154"/>
          <p:cNvSpPr/>
          <p:nvPr/>
        </p:nvSpPr>
        <p:spPr>
          <a:xfrm>
            <a:off x="7186650" y="2806747"/>
            <a:ext cx="16206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P4</a:t>
            </a: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-Defined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8" name="Google Shape;1538;p154"/>
          <p:cNvSpPr/>
          <p:nvPr/>
        </p:nvSpPr>
        <p:spPr>
          <a:xfrm>
            <a:off x="3855176" y="2281886"/>
            <a:ext cx="4952700" cy="404700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 Objective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cxnSp>
        <p:nvCxnSpPr>
          <p:cNvPr id="19" name="Google Shape;1540;p154"/>
          <p:cNvCxnSpPr>
            <a:stCxn id="20" idx="2"/>
            <a:endCxn id="25" idx="0"/>
          </p:cNvCxnSpPr>
          <p:nvPr/>
        </p:nvCxnSpPr>
        <p:spPr>
          <a:xfrm>
            <a:off x="3458752" y="1781330"/>
            <a:ext cx="0" cy="2723949"/>
          </a:xfrm>
          <a:prstGeom prst="straightConnector1">
            <a:avLst/>
          </a:prstGeom>
          <a:noFill/>
          <a:ln w="3810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" name="Google Shape;1541;p154"/>
          <p:cNvSpPr txBox="1"/>
          <p:nvPr/>
        </p:nvSpPr>
        <p:spPr>
          <a:xfrm>
            <a:off x="2797402" y="1398503"/>
            <a:ext cx="1322700" cy="38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Abstract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5" name="Google Shape;1541;p154"/>
          <p:cNvSpPr txBox="1"/>
          <p:nvPr/>
        </p:nvSpPr>
        <p:spPr>
          <a:xfrm>
            <a:off x="2797402" y="4505279"/>
            <a:ext cx="1322700" cy="38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Concrete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47019" y="2931442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Multiple Pipelines</a:t>
            </a:r>
          </a:p>
        </p:txBody>
      </p:sp>
      <p:sp>
        <p:nvSpPr>
          <p:cNvPr id="3" name="Right Brace 2"/>
          <p:cNvSpPr/>
          <p:nvPr/>
        </p:nvSpPr>
        <p:spPr>
          <a:xfrm>
            <a:off x="8890379" y="2806747"/>
            <a:ext cx="156641" cy="57240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047019" y="4115779"/>
            <a:ext cx="16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Drivers</a:t>
            </a:r>
          </a:p>
        </p:txBody>
      </p:sp>
      <p:sp>
        <p:nvSpPr>
          <p:cNvPr id="21" name="Right Brace 20"/>
          <p:cNvSpPr/>
          <p:nvPr/>
        </p:nvSpPr>
        <p:spPr>
          <a:xfrm>
            <a:off x="8890379" y="3991084"/>
            <a:ext cx="156641" cy="57240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1538;p154"/>
          <p:cNvSpPr/>
          <p:nvPr/>
        </p:nvSpPr>
        <p:spPr>
          <a:xfrm>
            <a:off x="3855176" y="1753258"/>
            <a:ext cx="4952700" cy="404700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Intents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49822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26935" y="2526439"/>
            <a:ext cx="6153938" cy="896976"/>
            <a:chOff x="817418" y="3084551"/>
            <a:chExt cx="6153938" cy="896976"/>
          </a:xfrm>
        </p:grpSpPr>
        <p:sp>
          <p:nvSpPr>
            <p:cNvPr id="75" name="Google Shape;1473;p153"/>
            <p:cNvSpPr/>
            <p:nvPr/>
          </p:nvSpPr>
          <p:spPr>
            <a:xfrm>
              <a:off x="817418" y="3171820"/>
              <a:ext cx="6153938" cy="809707"/>
            </a:xfrm>
            <a:prstGeom prst="roundRect">
              <a:avLst>
                <a:gd name="adj" fmla="val 16667"/>
              </a:avLst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 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ONOS</a:t>
              </a:r>
              <a:endParaRPr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95;p153"/>
            <p:cNvSpPr/>
            <p:nvPr/>
          </p:nvSpPr>
          <p:spPr>
            <a:xfrm>
              <a:off x="2124078" y="3084551"/>
              <a:ext cx="1115363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FlowRule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496;p153"/>
            <p:cNvSpPr/>
            <p:nvPr/>
          </p:nvSpPr>
          <p:spPr>
            <a:xfrm>
              <a:off x="925107" y="3084551"/>
              <a:ext cx="1115363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Topology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497;p153"/>
            <p:cNvSpPr/>
            <p:nvPr/>
          </p:nvSpPr>
          <p:spPr>
            <a:xfrm>
              <a:off x="3323049" y="3084551"/>
              <a:ext cx="1527971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FlowObjective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498;p153"/>
            <p:cNvSpPr/>
            <p:nvPr/>
          </p:nvSpPr>
          <p:spPr>
            <a:xfrm>
              <a:off x="4934902" y="3084551"/>
              <a:ext cx="941066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gNMI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499;p153"/>
            <p:cNvSpPr/>
            <p:nvPr/>
          </p:nvSpPr>
          <p:spPr>
            <a:xfrm>
              <a:off x="5951024" y="3084551"/>
              <a:ext cx="941066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gNOI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" name="Google Shape;1833;p166"/>
          <p:cNvSpPr/>
          <p:nvPr/>
        </p:nvSpPr>
        <p:spPr>
          <a:xfrm>
            <a:off x="3518527" y="495266"/>
            <a:ext cx="804492" cy="316224"/>
          </a:xfrm>
          <a:prstGeom prst="flowChartDocumen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1835;p166"/>
          <p:cNvSpPr/>
          <p:nvPr/>
        </p:nvSpPr>
        <p:spPr>
          <a:xfrm>
            <a:off x="3601657" y="563016"/>
            <a:ext cx="804492" cy="316224"/>
          </a:xfrm>
          <a:prstGeom prst="flowChartDocumen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role spec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1515;p153"/>
          <p:cNvSpPr/>
          <p:nvPr/>
        </p:nvSpPr>
        <p:spPr>
          <a:xfrm>
            <a:off x="3239918" y="1246918"/>
            <a:ext cx="1527971" cy="8187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Zero-Touch Provisioning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App</a:t>
            </a:r>
            <a:endParaRPr b="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3" name="Straight Arrow Connector 2"/>
          <p:cNvCxnSpPr>
            <a:stCxn id="53" idx="2"/>
            <a:endCxn id="60" idx="0"/>
          </p:cNvCxnSpPr>
          <p:nvPr/>
        </p:nvCxnSpPr>
        <p:spPr>
          <a:xfrm>
            <a:off x="4003903" y="858334"/>
            <a:ext cx="1" cy="388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0" idx="2"/>
            <a:endCxn id="64" idx="0"/>
          </p:cNvCxnSpPr>
          <p:nvPr/>
        </p:nvCxnSpPr>
        <p:spPr>
          <a:xfrm flipH="1">
            <a:off x="1592306" y="2065654"/>
            <a:ext cx="241159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2"/>
            <a:endCxn id="63" idx="0"/>
          </p:cNvCxnSpPr>
          <p:nvPr/>
        </p:nvCxnSpPr>
        <p:spPr>
          <a:xfrm flipH="1">
            <a:off x="2791277" y="2065654"/>
            <a:ext cx="1212627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2"/>
            <a:endCxn id="65" idx="0"/>
          </p:cNvCxnSpPr>
          <p:nvPr/>
        </p:nvCxnSpPr>
        <p:spPr>
          <a:xfrm>
            <a:off x="4003904" y="2065654"/>
            <a:ext cx="19264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0" idx="2"/>
            <a:endCxn id="66" idx="0"/>
          </p:cNvCxnSpPr>
          <p:nvPr/>
        </p:nvCxnSpPr>
        <p:spPr>
          <a:xfrm>
            <a:off x="4003904" y="2065654"/>
            <a:ext cx="151104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67" idx="0"/>
          </p:cNvCxnSpPr>
          <p:nvPr/>
        </p:nvCxnSpPr>
        <p:spPr>
          <a:xfrm>
            <a:off x="4003903" y="2080534"/>
            <a:ext cx="2527171" cy="4459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/>
          <p:cNvGrpSpPr/>
          <p:nvPr/>
        </p:nvGrpSpPr>
        <p:grpSpPr>
          <a:xfrm>
            <a:off x="1631790" y="3901400"/>
            <a:ext cx="4919777" cy="1342519"/>
            <a:chOff x="1867501" y="3664682"/>
            <a:chExt cx="4919777" cy="1342519"/>
          </a:xfrm>
        </p:grpSpPr>
        <p:cxnSp>
          <p:nvCxnSpPr>
            <p:cNvPr id="89" name="Google Shape;1453;p153"/>
            <p:cNvCxnSpPr/>
            <p:nvPr/>
          </p:nvCxnSpPr>
          <p:spPr>
            <a:xfrm rot="10800000" flipH="1">
              <a:off x="2346187" y="4691708"/>
              <a:ext cx="1352282" cy="14306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" name="Google Shape;1454;p153"/>
            <p:cNvCxnSpPr/>
            <p:nvPr/>
          </p:nvCxnSpPr>
          <p:spPr>
            <a:xfrm>
              <a:off x="3999171" y="3944196"/>
              <a:ext cx="905000" cy="25136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ysDot"/>
              <a:round/>
              <a:headEnd type="none" w="sm" len="sm"/>
              <a:tailEnd type="none" w="sm" len="sm"/>
            </a:ln>
          </p:spPr>
        </p:cxnSp>
        <p:cxnSp>
          <p:nvCxnSpPr>
            <p:cNvPr id="93" name="Google Shape;1457;p153"/>
            <p:cNvCxnSpPr/>
            <p:nvPr/>
          </p:nvCxnSpPr>
          <p:spPr>
            <a:xfrm flipH="1">
              <a:off x="5980874" y="3908218"/>
              <a:ext cx="324589" cy="769215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" name="Google Shape;1458;p153"/>
            <p:cNvCxnSpPr/>
            <p:nvPr/>
          </p:nvCxnSpPr>
          <p:spPr>
            <a:xfrm rot="10800000">
              <a:off x="4959472" y="4210016"/>
              <a:ext cx="911494" cy="481630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" name="Google Shape;1459;p153"/>
            <p:cNvCxnSpPr/>
            <p:nvPr/>
          </p:nvCxnSpPr>
          <p:spPr>
            <a:xfrm rot="10800000" flipH="1">
              <a:off x="3729162" y="4195710"/>
              <a:ext cx="1132062" cy="459988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" name="Google Shape;1460;p153"/>
            <p:cNvCxnSpPr/>
            <p:nvPr/>
          </p:nvCxnSpPr>
          <p:spPr>
            <a:xfrm flipV="1">
              <a:off x="2355173" y="4072046"/>
              <a:ext cx="984902" cy="57647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ysDot"/>
              <a:round/>
              <a:headEnd type="none" w="sm" len="sm"/>
              <a:tailEnd type="none" w="sm" len="sm"/>
            </a:ln>
          </p:spPr>
        </p:cxnSp>
        <p:cxnSp>
          <p:nvCxnSpPr>
            <p:cNvPr id="97" name="Google Shape;1461;p153"/>
            <p:cNvCxnSpPr/>
            <p:nvPr/>
          </p:nvCxnSpPr>
          <p:spPr>
            <a:xfrm flipH="1">
              <a:off x="4879546" y="3908218"/>
              <a:ext cx="1315753" cy="273278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" name="Google Shape;1462;p153"/>
            <p:cNvCxnSpPr/>
            <p:nvPr/>
          </p:nvCxnSpPr>
          <p:spPr>
            <a:xfrm>
              <a:off x="3820955" y="4677280"/>
              <a:ext cx="2092610" cy="2164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01" name="Google Shape;1466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986238" y="3664682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468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558368" y="3944197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4" name="Google Shape;1470;p153"/>
            <p:cNvCxnSpPr/>
            <p:nvPr/>
          </p:nvCxnSpPr>
          <p:spPr>
            <a:xfrm>
              <a:off x="2278859" y="3951319"/>
              <a:ext cx="1419774" cy="74757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05" name="Google Shape;1471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67501" y="3686263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5895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38354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5262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1" name="Straight Arrow Connector 110"/>
          <p:cNvCxnSpPr>
            <a:stCxn id="75" idx="2"/>
          </p:cNvCxnSpPr>
          <p:nvPr/>
        </p:nvCxnSpPr>
        <p:spPr>
          <a:xfrm flipH="1">
            <a:off x="3493450" y="3423415"/>
            <a:ext cx="510454" cy="6082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3813948" y="3542878"/>
            <a:ext cx="319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Software, Certs, </a:t>
            </a:r>
            <a:r>
              <a:rPr lang="en-US" dirty="0" err="1"/>
              <a:t>Config</a:t>
            </a:r>
            <a:r>
              <a:rPr lang="en-US" dirty="0"/>
              <a:t>, Pipeline</a:t>
            </a:r>
          </a:p>
        </p:txBody>
      </p:sp>
      <p:sp>
        <p:nvSpPr>
          <p:cNvPr id="6" name="Rectangle 5"/>
          <p:cNvSpPr/>
          <p:nvPr/>
        </p:nvSpPr>
        <p:spPr>
          <a:xfrm>
            <a:off x="3104364" y="3912210"/>
            <a:ext cx="844399" cy="578512"/>
          </a:xfrm>
          <a:prstGeom prst="rect">
            <a:avLst/>
          </a:prstGeom>
          <a:blipFill dpi="0" rotWithShape="1">
            <a:blip r:embed="rId4">
              <a:alphaModFix amt="3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87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564089" y="5483275"/>
            <a:ext cx="5666894" cy="129025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Atomix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24545" y="61408"/>
            <a:ext cx="1911928" cy="102003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/>
              <a:t>Control App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424545" y="1736961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Topology Service</a:t>
            </a:r>
          </a:p>
          <a:p>
            <a:pPr algn="ctr"/>
            <a:r>
              <a:rPr lang="en-US" dirty="0"/>
              <a:t>(ONOS)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673928" y="437206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Event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2673927" y="2381197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881745" y="1070716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3893127" y="1083779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92219" y="1246595"/>
            <a:ext cx="160402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/>
              <a:t>Topology Event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969315" y="1224536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Register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52056" y="3662252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Link Service</a:t>
            </a:r>
          </a:p>
          <a:p>
            <a:pPr algn="ctr"/>
            <a:r>
              <a:rPr lang="en-US" dirty="0"/>
              <a:t>(ONOS)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52056" y="5606244"/>
            <a:ext cx="1911928" cy="107109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Distributed Map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301438" y="4306488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301437" y="6002282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Map(</a:t>
            </a:r>
            <a:r>
              <a:rPr lang="en-US" dirty="0" err="1"/>
              <a:t>k,v</a:t>
            </a:r>
            <a:r>
              <a:rPr lang="en-US" dirty="0"/>
              <a:t>)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509256" y="4936221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520638" y="4949284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530013" y="4958637"/>
            <a:ext cx="7058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Map </a:t>
            </a:r>
          </a:p>
          <a:p>
            <a:pPr>
              <a:lnSpc>
                <a:spcPct val="80000"/>
              </a:lnSpc>
            </a:pPr>
            <a:r>
              <a:rPr lang="en-US" dirty="0"/>
              <a:t>Event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00487" y="4952509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Register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782470" y="3655127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Device Service</a:t>
            </a:r>
          </a:p>
          <a:p>
            <a:pPr algn="ctr"/>
            <a:r>
              <a:rPr lang="en-US" dirty="0"/>
              <a:t>(ONOS)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782470" y="5599119"/>
            <a:ext cx="1911928" cy="107109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Distributed Map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031852" y="4299363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4031851" y="5995157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Map(</a:t>
            </a:r>
            <a:r>
              <a:rPr lang="en-US" dirty="0" err="1"/>
              <a:t>k,v</a:t>
            </a:r>
            <a:r>
              <a:rPr lang="en-US" dirty="0"/>
              <a:t>)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239670" y="4929096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251052" y="4942159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260360" y="4947743"/>
            <a:ext cx="7058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Map </a:t>
            </a:r>
          </a:p>
          <a:p>
            <a:pPr>
              <a:lnSpc>
                <a:spcPct val="80000"/>
              </a:lnSpc>
            </a:pPr>
            <a:r>
              <a:rPr lang="en-US" dirty="0"/>
              <a:t>Event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338721" y="4952509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Register</a:t>
            </a:r>
          </a:p>
        </p:txBody>
      </p:sp>
      <p:cxnSp>
        <p:nvCxnSpPr>
          <p:cNvPr id="43" name="Straight Arrow Connector 42"/>
          <p:cNvCxnSpPr>
            <a:stCxn id="40" idx="2"/>
            <a:endCxn id="30" idx="0"/>
          </p:cNvCxnSpPr>
          <p:nvPr/>
        </p:nvCxnSpPr>
        <p:spPr>
          <a:xfrm>
            <a:off x="3380509" y="3025434"/>
            <a:ext cx="1357925" cy="6296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0" idx="2"/>
            <a:endCxn id="22" idx="0"/>
          </p:cNvCxnSpPr>
          <p:nvPr/>
        </p:nvCxnSpPr>
        <p:spPr>
          <a:xfrm flipH="1">
            <a:off x="2008020" y="3025434"/>
            <a:ext cx="1372489" cy="6368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3572098" y="3021078"/>
            <a:ext cx="1357925" cy="629693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1833846" y="3021078"/>
            <a:ext cx="1372489" cy="636818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951705" y="3138587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Register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284221" y="3125125"/>
            <a:ext cx="138621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/>
              <a:t>Device </a:t>
            </a:r>
            <a:r>
              <a:rPr lang="en-US" dirty="0"/>
              <a:t>Event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356360" y="3133832"/>
            <a:ext cx="113543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dirty="0"/>
              <a:t>Link Event</a:t>
            </a:r>
          </a:p>
        </p:txBody>
      </p:sp>
    </p:spTree>
    <p:extLst>
      <p:ext uri="{BB962C8B-B14F-4D97-AF65-F5344CB8AC3E}">
        <p14:creationId xmlns:p14="http://schemas.microsoft.com/office/powerpoint/2010/main" val="2044834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60439" y="1306650"/>
            <a:ext cx="9247239" cy="752168"/>
          </a:xfrm>
          <a:prstGeom prst="rect">
            <a:avLst/>
          </a:prstGeom>
          <a:noFill/>
          <a:ln w="3810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297867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782538" y="1306650"/>
            <a:ext cx="0" cy="752168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482602" y="1306650"/>
            <a:ext cx="2286616" cy="7521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2506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29825" y="1467291"/>
            <a:ext cx="16001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200" dirty="0"/>
              <a:t>…</a:t>
            </a:r>
            <a:r>
              <a:rPr lang="en-US" sz="2200" dirty="0"/>
              <a:t> Payload </a:t>
            </a:r>
            <a:r>
              <a:rPr lang="mr-IN" sz="2200" dirty="0"/>
              <a:t>…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4338624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88444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TCP/UDP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312479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Src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87696" y="1414969"/>
            <a:ext cx="6954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Dst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044555" y="1525768"/>
            <a:ext cx="7256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Type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529786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272116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029205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039041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Src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796412" y="1414969"/>
            <a:ext cx="6954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Dst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542567" y="1525768"/>
            <a:ext cx="7256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Proto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824039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4303795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cxnSp>
        <p:nvCxnSpPr>
          <p:cNvPr id="48" name="Straight Connector 47"/>
          <p:cNvCxnSpPr/>
          <p:nvPr/>
        </p:nvCxnSpPr>
        <p:spPr>
          <a:xfrm>
            <a:off x="5771543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7251301" y="1306650"/>
            <a:ext cx="0" cy="752168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040203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993621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735951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762720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7270960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Src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/>
              <a:t>Port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13294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Dst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/>
              <a:t>Port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6506652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535957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sp>
        <p:nvSpPr>
          <p:cNvPr id="58" name="Right Brace 57"/>
          <p:cNvSpPr/>
          <p:nvPr/>
        </p:nvSpPr>
        <p:spPr>
          <a:xfrm rot="16200000">
            <a:off x="1549399" y="29427"/>
            <a:ext cx="231822" cy="2209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Brace 58"/>
          <p:cNvSpPr/>
          <p:nvPr/>
        </p:nvSpPr>
        <p:spPr>
          <a:xfrm rot="16200000">
            <a:off x="4907986" y="-1077565"/>
            <a:ext cx="224885" cy="442663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Brace 60"/>
          <p:cNvSpPr/>
          <p:nvPr/>
        </p:nvSpPr>
        <p:spPr>
          <a:xfrm rot="16200000">
            <a:off x="8250086" y="34344"/>
            <a:ext cx="231822" cy="2209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/>
          <p:nvPr/>
        </p:nvCxnSpPr>
        <p:spPr>
          <a:xfrm flipH="1">
            <a:off x="650514" y="2066017"/>
            <a:ext cx="1389690" cy="109359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040203" y="2066017"/>
            <a:ext cx="1233964" cy="107047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>
            <a:off x="643365" y="3126658"/>
            <a:ext cx="2873641" cy="1587081"/>
            <a:chOff x="3529786" y="5279920"/>
            <a:chExt cx="2873641" cy="1587081"/>
          </a:xfrm>
        </p:grpSpPr>
        <p:sp>
          <p:nvSpPr>
            <p:cNvPr id="85" name="Rectangle 84"/>
            <p:cNvSpPr/>
            <p:nvPr/>
          </p:nvSpPr>
          <p:spPr>
            <a:xfrm>
              <a:off x="3529786" y="5289749"/>
              <a:ext cx="2630802" cy="752168"/>
            </a:xfrm>
            <a:prstGeom prst="rect">
              <a:avLst/>
            </a:prstGeom>
            <a:noFill/>
            <a:ln w="28575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/>
            <p:cNvCxnSpPr/>
            <p:nvPr/>
          </p:nvCxnSpPr>
          <p:spPr>
            <a:xfrm>
              <a:off x="4918384" y="5289749"/>
              <a:ext cx="0" cy="752168"/>
            </a:xfrm>
            <a:prstGeom prst="line">
              <a:avLst/>
            </a:prstGeom>
            <a:ln w="19050">
              <a:solidFill>
                <a:srgbClr val="5B9BD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5296924" y="5279920"/>
              <a:ext cx="0" cy="752168"/>
            </a:xfrm>
            <a:prstGeom prst="line">
              <a:avLst/>
            </a:prstGeom>
            <a:ln w="19050">
              <a:solidFill>
                <a:srgbClr val="5B9BD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5041660" y="5529281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/>
                <a:t>VLAN ID</a:t>
              </a:r>
              <a:endParaRPr lang="en-US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613574" y="5523705"/>
              <a:ext cx="958632" cy="319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/>
                <a:t>Ctl</a:t>
              </a:r>
              <a:endParaRPr lang="en-US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536936" y="5516066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Type</a:t>
              </a:r>
            </a:p>
          </p:txBody>
        </p:sp>
        <p:sp>
          <p:nvSpPr>
            <p:cNvPr id="91" name="Right Brace 90"/>
            <p:cNvSpPr/>
            <p:nvPr/>
          </p:nvSpPr>
          <p:spPr>
            <a:xfrm rot="5400000" flipV="1">
              <a:off x="4755257" y="4881893"/>
              <a:ext cx="187011" cy="2623655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942733" y="6331470"/>
              <a:ext cx="1846146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Optional 802.1Q VLAN Tag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1186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traight Arrow Connector 67"/>
          <p:cNvCxnSpPr>
            <a:stCxn id="37" idx="0"/>
          </p:cNvCxnSpPr>
          <p:nvPr/>
        </p:nvCxnSpPr>
        <p:spPr>
          <a:xfrm>
            <a:off x="9864889" y="4897599"/>
            <a:ext cx="7720" cy="8572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" idx="0"/>
          </p:cNvCxnSpPr>
          <p:nvPr/>
        </p:nvCxnSpPr>
        <p:spPr>
          <a:xfrm>
            <a:off x="2023252" y="4928905"/>
            <a:ext cx="10832" cy="82593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7694704" y="4430777"/>
            <a:ext cx="0" cy="132406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5908381" y="4443242"/>
            <a:ext cx="0" cy="132406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4" idx="0"/>
          </p:cNvCxnSpPr>
          <p:nvPr/>
        </p:nvCxnSpPr>
        <p:spPr>
          <a:xfrm>
            <a:off x="4086972" y="4443242"/>
            <a:ext cx="0" cy="132406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0AF47DE-8EA6-E246-84E4-346BBB0173ED}"/>
              </a:ext>
            </a:extLst>
          </p:cNvPr>
          <p:cNvSpPr/>
          <p:nvPr/>
        </p:nvSpPr>
        <p:spPr>
          <a:xfrm>
            <a:off x="3427534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C8AF8C3-9169-8C4F-94D9-542C329B5C0C}"/>
              </a:ext>
            </a:extLst>
          </p:cNvPr>
          <p:cNvSpPr/>
          <p:nvPr/>
        </p:nvSpPr>
        <p:spPr>
          <a:xfrm>
            <a:off x="5231400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6EDF753-AF87-EC49-BEEF-5FD8EE4C5E20}"/>
              </a:ext>
            </a:extLst>
          </p:cNvPr>
          <p:cNvSpPr/>
          <p:nvPr/>
        </p:nvSpPr>
        <p:spPr>
          <a:xfrm>
            <a:off x="7035266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ea typeface="Symbol" charset="2"/>
                <a:cs typeface="Symbol" charset="2"/>
              </a:rPr>
              <a:t>Network OS</a:t>
            </a:r>
            <a:endParaRPr lang="en-US" sz="24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1444E56-9A3D-4C4D-AD88-C48789BBAFBD}"/>
              </a:ext>
            </a:extLst>
          </p:cNvPr>
          <p:cNvSpPr/>
          <p:nvPr/>
        </p:nvSpPr>
        <p:spPr>
          <a:xfrm>
            <a:off x="3696187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EF8CD91-D793-084D-9A81-20168B8A9BB2}"/>
              </a:ext>
            </a:extLst>
          </p:cNvPr>
          <p:cNvSpPr/>
          <p:nvPr/>
        </p:nvSpPr>
        <p:spPr>
          <a:xfrm>
            <a:off x="4816139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7C9F6E1-44C3-644C-848D-C39D32AD560F}"/>
              </a:ext>
            </a:extLst>
          </p:cNvPr>
          <p:cNvSpPr/>
          <p:nvPr/>
        </p:nvSpPr>
        <p:spPr>
          <a:xfrm>
            <a:off x="5936091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32D0669-7B7F-EF4D-8324-1037667343CF}"/>
              </a:ext>
            </a:extLst>
          </p:cNvPr>
          <p:cNvSpPr/>
          <p:nvPr/>
        </p:nvSpPr>
        <p:spPr>
          <a:xfrm>
            <a:off x="7056043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VM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VM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24" idx="2"/>
            <a:endCxn id="14" idx="0"/>
          </p:cNvCxnSpPr>
          <p:nvPr/>
        </p:nvCxnSpPr>
        <p:spPr>
          <a:xfrm flipH="1">
            <a:off x="4086972" y="2915189"/>
            <a:ext cx="180194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4" idx="2"/>
            <a:endCxn id="15" idx="0"/>
          </p:cNvCxnSpPr>
          <p:nvPr/>
        </p:nvCxnSpPr>
        <p:spPr>
          <a:xfrm>
            <a:off x="5888918" y="2915189"/>
            <a:ext cx="1920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4" idx="2"/>
            <a:endCxn id="16" idx="0"/>
          </p:cNvCxnSpPr>
          <p:nvPr/>
        </p:nvCxnSpPr>
        <p:spPr>
          <a:xfrm>
            <a:off x="5888918" y="2915189"/>
            <a:ext cx="180578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End Host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1552356" y="5767304"/>
            <a:ext cx="10431826" cy="59193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Fine-grain, In-band Measurement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0571313" y="1574254"/>
            <a:ext cx="1412870" cy="134093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Generation</a:t>
            </a:r>
          </a:p>
          <a:p>
            <a:pPr algn="ctr"/>
            <a:r>
              <a:rPr lang="en-US" dirty="0"/>
              <a:t>&amp;</a:t>
            </a:r>
          </a:p>
          <a:p>
            <a:pPr algn="ctr"/>
            <a:r>
              <a:rPr lang="en-US" dirty="0"/>
              <a:t>Analysis</a:t>
            </a:r>
          </a:p>
        </p:txBody>
      </p:sp>
      <p:cxnSp>
        <p:nvCxnSpPr>
          <p:cNvPr id="8" name="Straight Arrow Connector 7"/>
          <p:cNvCxnSpPr>
            <a:stCxn id="3" idx="1"/>
          </p:cNvCxnSpPr>
          <p:nvPr/>
        </p:nvCxnSpPr>
        <p:spPr>
          <a:xfrm flipH="1" flipV="1">
            <a:off x="8757701" y="1574252"/>
            <a:ext cx="1813612" cy="67047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3" idx="1"/>
          </p:cNvCxnSpPr>
          <p:nvPr/>
        </p:nvCxnSpPr>
        <p:spPr>
          <a:xfrm flipH="1">
            <a:off x="8757701" y="2244722"/>
            <a:ext cx="1813612" cy="67046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3" idx="1"/>
          </p:cNvCxnSpPr>
          <p:nvPr/>
        </p:nvCxnSpPr>
        <p:spPr>
          <a:xfrm flipH="1" flipV="1">
            <a:off x="8757701" y="2244721"/>
            <a:ext cx="1813612" cy="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" idx="2"/>
          </p:cNvCxnSpPr>
          <p:nvPr/>
        </p:nvCxnSpPr>
        <p:spPr>
          <a:xfrm>
            <a:off x="11277748" y="2915190"/>
            <a:ext cx="13707" cy="2852114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 rot="1200000">
            <a:off x="8976027" y="1544081"/>
            <a:ext cx="898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Contract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9024502" y="1974265"/>
            <a:ext cx="801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Control</a:t>
            </a:r>
          </a:p>
        </p:txBody>
      </p:sp>
      <p:sp>
        <p:nvSpPr>
          <p:cNvPr id="73" name="TextBox 72"/>
          <p:cNvSpPr txBox="1"/>
          <p:nvPr/>
        </p:nvSpPr>
        <p:spPr>
          <a:xfrm rot="-1260000">
            <a:off x="8908668" y="2377662"/>
            <a:ext cx="10331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Dataplane</a:t>
            </a:r>
            <a:endParaRPr lang="en-US" sz="1600" dirty="0"/>
          </a:p>
        </p:txBody>
      </p:sp>
      <p:pic>
        <p:nvPicPr>
          <p:cNvPr id="5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4736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7191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6801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2174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 flipH="1">
            <a:off x="5119249" y="1889227"/>
            <a:ext cx="872039" cy="913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9" idx="2"/>
            <a:endCxn id="17" idx="0"/>
          </p:cNvCxnSpPr>
          <p:nvPr/>
        </p:nvCxnSpPr>
        <p:spPr>
          <a:xfrm flipH="1">
            <a:off x="6198906" y="1895471"/>
            <a:ext cx="56419" cy="1129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493773" y="1885758"/>
            <a:ext cx="2338281" cy="919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309741" y="1777893"/>
            <a:ext cx="1774107" cy="1297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430734" y="1895470"/>
            <a:ext cx="1138608" cy="89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15" idx="0"/>
          </p:cNvCxnSpPr>
          <p:nvPr/>
        </p:nvCxnSpPr>
        <p:spPr>
          <a:xfrm>
            <a:off x="8256300" y="1895462"/>
            <a:ext cx="19925" cy="1129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640707" y="1872896"/>
            <a:ext cx="2630515" cy="916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482123" y="1872891"/>
            <a:ext cx="1539656" cy="116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6122707" y="3929971"/>
            <a:ext cx="1149927" cy="4433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6122707" y="4444786"/>
            <a:ext cx="1149927" cy="4433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cxnSp>
        <p:nvCxnSpPr>
          <p:cNvPr id="51" name="Elbow Connector 50"/>
          <p:cNvCxnSpPr>
            <a:stCxn id="48" idx="1"/>
          </p:cNvCxnSpPr>
          <p:nvPr/>
        </p:nvCxnSpPr>
        <p:spPr>
          <a:xfrm rot="10800000">
            <a:off x="5928989" y="3485185"/>
            <a:ext cx="193718" cy="66645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49" idx="1"/>
          </p:cNvCxnSpPr>
          <p:nvPr/>
        </p:nvCxnSpPr>
        <p:spPr>
          <a:xfrm rot="10800000">
            <a:off x="5818909" y="3467954"/>
            <a:ext cx="303799" cy="119850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4" idx="2"/>
          </p:cNvCxnSpPr>
          <p:nvPr/>
        </p:nvCxnSpPr>
        <p:spPr>
          <a:xfrm rot="16200000" flipH="1">
            <a:off x="5290631" y="3199597"/>
            <a:ext cx="785388" cy="8787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/>
          <p:nvPr/>
        </p:nvCxnSpPr>
        <p:spPr>
          <a:xfrm rot="16200000" flipH="1">
            <a:off x="4939322" y="3360907"/>
            <a:ext cx="1298006" cy="1068762"/>
          </a:xfrm>
          <a:prstGeom prst="bentConnector3">
            <a:avLst>
              <a:gd name="adj1" fmla="val 990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n 58"/>
          <p:cNvSpPr/>
          <p:nvPr/>
        </p:nvSpPr>
        <p:spPr>
          <a:xfrm>
            <a:off x="8888150" y="5028054"/>
            <a:ext cx="683012" cy="391067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1" name="Can 70"/>
          <p:cNvSpPr/>
          <p:nvPr/>
        </p:nvSpPr>
        <p:spPr>
          <a:xfrm>
            <a:off x="7934718" y="5396555"/>
            <a:ext cx="683012" cy="391067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2" name="TextBox 71"/>
          <p:cNvSpPr txBox="1"/>
          <p:nvPr/>
        </p:nvSpPr>
        <p:spPr>
          <a:xfrm>
            <a:off x="8795915" y="5484436"/>
            <a:ext cx="867481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External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Routers</a:t>
            </a:r>
          </a:p>
        </p:txBody>
      </p:sp>
      <p:cxnSp>
        <p:nvCxnSpPr>
          <p:cNvPr id="74" name="Straight Connector 73"/>
          <p:cNvCxnSpPr>
            <a:stCxn id="15" idx="2"/>
            <a:endCxn id="59" idx="1"/>
          </p:cNvCxnSpPr>
          <p:nvPr/>
        </p:nvCxnSpPr>
        <p:spPr>
          <a:xfrm>
            <a:off x="8276225" y="3467954"/>
            <a:ext cx="953431" cy="1560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6" idx="2"/>
            <a:endCxn id="71" idx="1"/>
          </p:cNvCxnSpPr>
          <p:nvPr/>
        </p:nvCxnSpPr>
        <p:spPr>
          <a:xfrm flipH="1">
            <a:off x="8276224" y="3232428"/>
            <a:ext cx="953433" cy="2164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16" idx="2"/>
            <a:endCxn id="59" idx="1"/>
          </p:cNvCxnSpPr>
          <p:nvPr/>
        </p:nvCxnSpPr>
        <p:spPr>
          <a:xfrm flipH="1">
            <a:off x="9229656" y="3232428"/>
            <a:ext cx="1" cy="1795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5" idx="2"/>
            <a:endCxn id="71" idx="1"/>
          </p:cNvCxnSpPr>
          <p:nvPr/>
        </p:nvCxnSpPr>
        <p:spPr>
          <a:xfrm flipH="1">
            <a:off x="8276224" y="3467954"/>
            <a:ext cx="1" cy="1928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5041174" y="1889231"/>
            <a:ext cx="894689" cy="946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5434102" y="1867606"/>
            <a:ext cx="2338281" cy="928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6143481" y="1895466"/>
            <a:ext cx="56419" cy="1129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6439498" y="1736480"/>
            <a:ext cx="1769956" cy="1298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39826" y="1876052"/>
            <a:ext cx="2875395" cy="1019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8520549" y="1895465"/>
            <a:ext cx="1138608" cy="89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8307680" y="1898939"/>
            <a:ext cx="23960" cy="1139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7516085" y="1452131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 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8654693" y="278908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668979" y="280294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1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623942" y="30246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680361" y="1452132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 1</a:t>
            </a:r>
          </a:p>
        </p:txBody>
      </p:sp>
      <p:cxnSp>
        <p:nvCxnSpPr>
          <p:cNvPr id="131" name="Straight Connector 130"/>
          <p:cNvCxnSpPr/>
          <p:nvPr/>
        </p:nvCxnSpPr>
        <p:spPr>
          <a:xfrm>
            <a:off x="6450598" y="1899171"/>
            <a:ext cx="1539656" cy="116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7701261" y="30246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4</a:t>
            </a:r>
          </a:p>
        </p:txBody>
      </p:sp>
      <p:sp>
        <p:nvSpPr>
          <p:cNvPr id="132" name="Oval 131"/>
          <p:cNvSpPr/>
          <p:nvPr/>
        </p:nvSpPr>
        <p:spPr>
          <a:xfrm>
            <a:off x="8499563" y="1987870"/>
            <a:ext cx="349398" cy="1431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8529346" y="2579689"/>
            <a:ext cx="1082131" cy="1536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7568337" y="2771278"/>
            <a:ext cx="928443" cy="1856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5635376" y="1988456"/>
            <a:ext cx="322622" cy="1259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5983601" y="2767301"/>
            <a:ext cx="928443" cy="1856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5024442" y="2578429"/>
            <a:ext cx="1082131" cy="1536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5937595" y="4472631"/>
            <a:ext cx="138546" cy="2419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5959365" y="3971887"/>
            <a:ext cx="138546" cy="2419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/>
          <p:cNvSpPr txBox="1"/>
          <p:nvPr/>
        </p:nvSpPr>
        <p:spPr>
          <a:xfrm>
            <a:off x="4395179" y="1808946"/>
            <a:ext cx="786497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ECMP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Groups</a:t>
            </a:r>
          </a:p>
        </p:txBody>
      </p:sp>
      <p:cxnSp>
        <p:nvCxnSpPr>
          <p:cNvPr id="144" name="Straight Arrow Connector 143"/>
          <p:cNvCxnSpPr>
            <a:stCxn id="142" idx="3"/>
            <a:endCxn id="136" idx="2"/>
          </p:cNvCxnSpPr>
          <p:nvPr/>
        </p:nvCxnSpPr>
        <p:spPr>
          <a:xfrm flipV="1">
            <a:off x="5181676" y="2051425"/>
            <a:ext cx="453700" cy="66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42" idx="3"/>
            <a:endCxn id="138" idx="1"/>
          </p:cNvCxnSpPr>
          <p:nvPr/>
        </p:nvCxnSpPr>
        <p:spPr>
          <a:xfrm>
            <a:off x="5181676" y="2052090"/>
            <a:ext cx="1240" cy="54884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8122659" y="2039554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7502105" y="2044476"/>
            <a:ext cx="312903" cy="1183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7352979" y="1936882"/>
            <a:ext cx="315969" cy="967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6851206" y="1943757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6611719" y="2070031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6050015" y="2030842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/>
          <p:cNvSpPr txBox="1"/>
          <p:nvPr/>
        </p:nvSpPr>
        <p:spPr>
          <a:xfrm>
            <a:off x="6044795" y="4955821"/>
            <a:ext cx="1236236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Dual-Homed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Servers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4506333" y="5028054"/>
            <a:ext cx="1353256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Linux Bonding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Active-Active</a:t>
            </a:r>
          </a:p>
        </p:txBody>
      </p:sp>
      <p:cxnSp>
        <p:nvCxnSpPr>
          <p:cNvPr id="162" name="Straight Arrow Connector 161"/>
          <p:cNvCxnSpPr>
            <a:stCxn id="160" idx="0"/>
            <a:endCxn id="140" idx="3"/>
          </p:cNvCxnSpPr>
          <p:nvPr/>
        </p:nvCxnSpPr>
        <p:spPr>
          <a:xfrm flipV="1">
            <a:off x="5182961" y="4178409"/>
            <a:ext cx="796694" cy="84964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160" idx="0"/>
            <a:endCxn id="139" idx="2"/>
          </p:cNvCxnSpPr>
          <p:nvPr/>
        </p:nvCxnSpPr>
        <p:spPr>
          <a:xfrm flipV="1">
            <a:off x="5182961" y="4593609"/>
            <a:ext cx="754634" cy="43444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6686084" y="3070528"/>
            <a:ext cx="1117165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Paired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Leaves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(Dual </a:t>
            </a:r>
            <a:r>
              <a:rPr lang="en-US" sz="1600" dirty="0" err="1"/>
              <a:t>ToRs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8930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72492" y="3457304"/>
            <a:ext cx="1789611" cy="1071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Match: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DST_IP  = 10.0.2.0/24</a:t>
            </a:r>
          </a:p>
        </p:txBody>
      </p:sp>
      <p:sp>
        <p:nvSpPr>
          <p:cNvPr id="7" name="Rectangle 6"/>
          <p:cNvSpPr/>
          <p:nvPr/>
        </p:nvSpPr>
        <p:spPr>
          <a:xfrm>
            <a:off x="5795555" y="3457304"/>
            <a:ext cx="1789612" cy="1071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Match: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DST_IP  = 10.0.2.1/32</a:t>
            </a:r>
          </a:p>
        </p:txBody>
      </p:sp>
      <p:sp>
        <p:nvSpPr>
          <p:cNvPr id="8" name="Oval 7"/>
          <p:cNvSpPr/>
          <p:nvPr/>
        </p:nvSpPr>
        <p:spPr>
          <a:xfrm>
            <a:off x="1972492" y="5334002"/>
            <a:ext cx="1789612" cy="1084217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10.0.1.1/24</a:t>
            </a:r>
          </a:p>
        </p:txBody>
      </p:sp>
      <p:sp>
        <p:nvSpPr>
          <p:cNvPr id="9" name="Oval 8"/>
          <p:cNvSpPr/>
          <p:nvPr/>
        </p:nvSpPr>
        <p:spPr>
          <a:xfrm>
            <a:off x="5795555" y="5334002"/>
            <a:ext cx="1789612" cy="1084217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10.0.2.1/24</a:t>
            </a:r>
          </a:p>
        </p:txBody>
      </p:sp>
      <p:cxnSp>
        <p:nvCxnSpPr>
          <p:cNvPr id="11" name="Straight Connector 10"/>
          <p:cNvCxnSpPr>
            <a:stCxn id="4" idx="2"/>
            <a:endCxn id="6" idx="0"/>
          </p:cNvCxnSpPr>
          <p:nvPr/>
        </p:nvCxnSpPr>
        <p:spPr>
          <a:xfrm>
            <a:off x="2867298" y="2651760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2"/>
            <a:endCxn id="7" idx="0"/>
          </p:cNvCxnSpPr>
          <p:nvPr/>
        </p:nvCxnSpPr>
        <p:spPr>
          <a:xfrm>
            <a:off x="6690361" y="2651760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2"/>
            <a:endCxn id="9" idx="0"/>
          </p:cNvCxnSpPr>
          <p:nvPr/>
        </p:nvCxnSpPr>
        <p:spPr>
          <a:xfrm>
            <a:off x="6690361" y="4528458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2"/>
            <a:endCxn id="8" idx="0"/>
          </p:cNvCxnSpPr>
          <p:nvPr/>
        </p:nvCxnSpPr>
        <p:spPr>
          <a:xfrm>
            <a:off x="2867298" y="4528458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3304903" y="2634341"/>
            <a:ext cx="2926080" cy="8229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3338650" y="2643050"/>
            <a:ext cx="2892334" cy="81425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224723" y="3669715"/>
            <a:ext cx="747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Leaf 1</a:t>
            </a:r>
          </a:p>
          <a:p>
            <a:pPr algn="ctr"/>
            <a:r>
              <a:rPr lang="en-US" dirty="0"/>
              <a:t>(101)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00137" y="1793017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Spine 1</a:t>
            </a:r>
          </a:p>
          <a:p>
            <a:pPr algn="ctr"/>
            <a:r>
              <a:rPr lang="en-US" dirty="0"/>
              <a:t>(103)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572104" y="1793016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Spine 2</a:t>
            </a:r>
          </a:p>
          <a:p>
            <a:pPr algn="ctr"/>
            <a:r>
              <a:rPr lang="en-US" dirty="0"/>
              <a:t>(104)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595207" y="3669714"/>
            <a:ext cx="747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Leaf 2</a:t>
            </a:r>
          </a:p>
          <a:p>
            <a:pPr algn="ctr"/>
            <a:r>
              <a:rPr lang="en-US" dirty="0"/>
              <a:t>(102)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3030583" y="4637314"/>
            <a:ext cx="0" cy="60089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991395" y="4779220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IP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6827529" y="4632958"/>
            <a:ext cx="0" cy="60089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788341" y="477486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IP</a:t>
            </a:r>
          </a:p>
        </p:txBody>
      </p:sp>
      <p:sp>
        <p:nvSpPr>
          <p:cNvPr id="5" name="Rectangle 4"/>
          <p:cNvSpPr/>
          <p:nvPr/>
        </p:nvSpPr>
        <p:spPr>
          <a:xfrm>
            <a:off x="5795555" y="1580606"/>
            <a:ext cx="1789612" cy="1071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Match: </a:t>
            </a:r>
            <a:r>
              <a:rPr lang="en-US" dirty="0" err="1">
                <a:solidFill>
                  <a:schemeClr val="tx2"/>
                </a:solidFill>
              </a:rPr>
              <a:t>MPLS_Label</a:t>
            </a:r>
            <a:r>
              <a:rPr lang="en-US" dirty="0">
                <a:solidFill>
                  <a:schemeClr val="tx2"/>
                </a:solidFill>
              </a:rPr>
              <a:t> = 102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3030583" y="2756263"/>
            <a:ext cx="0" cy="600891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3171893" y="2634341"/>
            <a:ext cx="2623662" cy="72281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004456" y="2811920"/>
            <a:ext cx="63671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Push</a:t>
            </a:r>
          </a:p>
          <a:p>
            <a:pPr>
              <a:lnSpc>
                <a:spcPct val="8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102</a:t>
            </a:r>
          </a:p>
        </p:txBody>
      </p:sp>
      <p:cxnSp>
        <p:nvCxnSpPr>
          <p:cNvPr id="56" name="Straight Arrow Connector 55"/>
          <p:cNvCxnSpPr>
            <a:endCxn id="57" idx="1"/>
          </p:cNvCxnSpPr>
          <p:nvPr/>
        </p:nvCxnSpPr>
        <p:spPr>
          <a:xfrm>
            <a:off x="3678584" y="2573385"/>
            <a:ext cx="2561114" cy="740225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239698" y="312894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IP</a:t>
            </a:r>
          </a:p>
        </p:txBody>
      </p:sp>
      <p:sp>
        <p:nvSpPr>
          <p:cNvPr id="4" name="Rectangle 3"/>
          <p:cNvSpPr/>
          <p:nvPr/>
        </p:nvSpPr>
        <p:spPr>
          <a:xfrm>
            <a:off x="1972492" y="1580606"/>
            <a:ext cx="1789611" cy="1071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Match: </a:t>
            </a:r>
            <a:r>
              <a:rPr lang="en-US" dirty="0" err="1">
                <a:solidFill>
                  <a:schemeClr val="tx2"/>
                </a:solidFill>
              </a:rPr>
              <a:t>MPLS_Label</a:t>
            </a:r>
            <a:r>
              <a:rPr lang="en-US" dirty="0">
                <a:solidFill>
                  <a:schemeClr val="tx2"/>
                </a:solidFill>
              </a:rPr>
              <a:t> = 102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6836236" y="2760612"/>
            <a:ext cx="0" cy="60089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810111" y="3124588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IP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710904" y="2324764"/>
            <a:ext cx="109376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Pop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Label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804969" y="2646034"/>
            <a:ext cx="109376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Pop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Label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177621" y="5691444"/>
            <a:ext cx="78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Host 1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7595207" y="5691444"/>
            <a:ext cx="78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Host 2</a:t>
            </a:r>
          </a:p>
        </p:txBody>
      </p:sp>
    </p:spTree>
    <p:extLst>
      <p:ext uri="{BB962C8B-B14F-4D97-AF65-F5344CB8AC3E}">
        <p14:creationId xmlns:p14="http://schemas.microsoft.com/office/powerpoint/2010/main" val="604921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5112893" y="179201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Topology Service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140992" y="424771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Path Service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216005" y="314424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Device</a:t>
            </a:r>
          </a:p>
          <a:p>
            <a:r>
              <a:rPr lang="en-US" dirty="0"/>
              <a:t>Service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993844" y="3159262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Link</a:t>
            </a:r>
          </a:p>
          <a:p>
            <a:r>
              <a:rPr lang="en-US" dirty="0"/>
              <a:t>Service</a:t>
            </a:r>
          </a:p>
        </p:txBody>
      </p:sp>
      <p:cxnSp>
        <p:nvCxnSpPr>
          <p:cNvPr id="21" name="Straight Arrow Connector 20"/>
          <p:cNvCxnSpPr>
            <a:stCxn id="40" idx="2"/>
            <a:endCxn id="44" idx="0"/>
          </p:cNvCxnSpPr>
          <p:nvPr/>
        </p:nvCxnSpPr>
        <p:spPr>
          <a:xfrm flipH="1">
            <a:off x="4949808" y="2501307"/>
            <a:ext cx="1119049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0" idx="2"/>
            <a:endCxn id="42" idx="0"/>
          </p:cNvCxnSpPr>
          <p:nvPr/>
        </p:nvCxnSpPr>
        <p:spPr>
          <a:xfrm>
            <a:off x="6068857" y="2501307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1" idx="2"/>
            <a:endCxn id="40" idx="0"/>
          </p:cNvCxnSpPr>
          <p:nvPr/>
        </p:nvCxnSpPr>
        <p:spPr>
          <a:xfrm>
            <a:off x="5096956" y="1134062"/>
            <a:ext cx="971901" cy="6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1778012" y="179201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Host</a:t>
            </a:r>
          </a:p>
          <a:p>
            <a:r>
              <a:rPr lang="en-US" dirty="0"/>
              <a:t>Service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34811" y="3159262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Host Location</a:t>
            </a:r>
          </a:p>
          <a:p>
            <a:pPr algn="ctr"/>
            <a:r>
              <a:rPr lang="en-US" dirty="0"/>
              <a:t>Provider</a:t>
            </a:r>
          </a:p>
        </p:txBody>
      </p:sp>
      <p:cxnSp>
        <p:nvCxnSpPr>
          <p:cNvPr id="54" name="Straight Arrow Connector 53"/>
          <p:cNvCxnSpPr>
            <a:stCxn id="41" idx="2"/>
            <a:endCxn id="60" idx="0"/>
          </p:cNvCxnSpPr>
          <p:nvPr/>
        </p:nvCxnSpPr>
        <p:spPr>
          <a:xfrm flipH="1">
            <a:off x="2733976" y="1134062"/>
            <a:ext cx="2362980" cy="6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Magnetic Disk 62"/>
          <p:cNvSpPr/>
          <p:nvPr/>
        </p:nvSpPr>
        <p:spPr>
          <a:xfrm>
            <a:off x="5162156" y="3252532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64" name="Magnetic Disk 63"/>
          <p:cNvSpPr/>
          <p:nvPr/>
        </p:nvSpPr>
        <p:spPr>
          <a:xfrm>
            <a:off x="7352361" y="3267546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65" name="Magnetic Disk 64"/>
          <p:cNvSpPr/>
          <p:nvPr/>
        </p:nvSpPr>
        <p:spPr>
          <a:xfrm>
            <a:off x="2938355" y="1900301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cxnSp>
        <p:nvCxnSpPr>
          <p:cNvPr id="67" name="Straight Arrow Connector 66"/>
          <p:cNvCxnSpPr>
            <a:stCxn id="60" idx="2"/>
            <a:endCxn id="61" idx="0"/>
          </p:cNvCxnSpPr>
          <p:nvPr/>
        </p:nvCxnSpPr>
        <p:spPr>
          <a:xfrm flipH="1">
            <a:off x="1890775" y="2501307"/>
            <a:ext cx="843201" cy="65795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934811" y="452650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Packet Service</a:t>
            </a:r>
          </a:p>
        </p:txBody>
      </p:sp>
      <p:cxnSp>
        <p:nvCxnSpPr>
          <p:cNvPr id="70" name="Straight Arrow Connector 69"/>
          <p:cNvCxnSpPr>
            <a:stCxn id="68" idx="0"/>
            <a:endCxn id="61" idx="2"/>
          </p:cNvCxnSpPr>
          <p:nvPr/>
        </p:nvCxnSpPr>
        <p:spPr>
          <a:xfrm flipV="1">
            <a:off x="1890775" y="3868553"/>
            <a:ext cx="0" cy="65795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541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4577317" y="3607754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Topology Service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577317" y="224050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Network </a:t>
            </a:r>
            <a:r>
              <a:rPr lang="en-US" dirty="0" err="1"/>
              <a:t>Config</a:t>
            </a:r>
            <a:endParaRPr lang="en-US" dirty="0"/>
          </a:p>
          <a:p>
            <a:pPr algn="ctr"/>
            <a:r>
              <a:rPr lang="en-US" dirty="0"/>
              <a:t>Service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680429" y="495998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Device</a:t>
            </a:r>
          </a:p>
          <a:p>
            <a:r>
              <a:rPr lang="en-US" dirty="0"/>
              <a:t>Service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458268" y="4975000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Link</a:t>
            </a:r>
          </a:p>
          <a:p>
            <a:r>
              <a:rPr lang="en-US" dirty="0"/>
              <a:t>Service</a:t>
            </a:r>
          </a:p>
        </p:txBody>
      </p:sp>
      <p:cxnSp>
        <p:nvCxnSpPr>
          <p:cNvPr id="21" name="Straight Arrow Connector 20"/>
          <p:cNvCxnSpPr>
            <a:stCxn id="40" idx="2"/>
            <a:endCxn id="44" idx="0"/>
          </p:cNvCxnSpPr>
          <p:nvPr/>
        </p:nvCxnSpPr>
        <p:spPr>
          <a:xfrm flipH="1">
            <a:off x="4414232" y="4317045"/>
            <a:ext cx="1119049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0" idx="2"/>
            <a:endCxn id="42" idx="0"/>
          </p:cNvCxnSpPr>
          <p:nvPr/>
        </p:nvCxnSpPr>
        <p:spPr>
          <a:xfrm>
            <a:off x="5533281" y="4317045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1" idx="2"/>
            <a:endCxn id="40" idx="0"/>
          </p:cNvCxnSpPr>
          <p:nvPr/>
        </p:nvCxnSpPr>
        <p:spPr>
          <a:xfrm>
            <a:off x="5533281" y="2949799"/>
            <a:ext cx="0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Magnetic Disk 62"/>
          <p:cNvSpPr/>
          <p:nvPr/>
        </p:nvSpPr>
        <p:spPr>
          <a:xfrm>
            <a:off x="4626580" y="5068270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64" name="Magnetic Disk 63"/>
          <p:cNvSpPr/>
          <p:nvPr/>
        </p:nvSpPr>
        <p:spPr>
          <a:xfrm>
            <a:off x="6816785" y="5083284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80429" y="88827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ZTP Application</a:t>
            </a:r>
          </a:p>
        </p:txBody>
      </p:sp>
      <p:cxnSp>
        <p:nvCxnSpPr>
          <p:cNvPr id="6" name="Straight Arrow Connector 5"/>
          <p:cNvCxnSpPr>
            <a:stCxn id="19" idx="2"/>
            <a:endCxn id="41" idx="0"/>
          </p:cNvCxnSpPr>
          <p:nvPr/>
        </p:nvCxnSpPr>
        <p:spPr>
          <a:xfrm flipH="1">
            <a:off x="5533281" y="1597567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9" idx="4"/>
            <a:endCxn id="41" idx="0"/>
          </p:cNvCxnSpPr>
          <p:nvPr/>
        </p:nvCxnSpPr>
        <p:spPr>
          <a:xfrm>
            <a:off x="4414232" y="1597566"/>
            <a:ext cx="1119049" cy="642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458268" y="888275"/>
            <a:ext cx="1911928" cy="7092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Human</a:t>
            </a:r>
          </a:p>
          <a:p>
            <a:pPr algn="ctr"/>
            <a:r>
              <a:rPr lang="en-US" dirty="0"/>
              <a:t>Operator</a:t>
            </a:r>
          </a:p>
        </p:txBody>
      </p:sp>
    </p:spTree>
    <p:extLst>
      <p:ext uri="{BB962C8B-B14F-4D97-AF65-F5344CB8AC3E}">
        <p14:creationId xmlns:p14="http://schemas.microsoft.com/office/powerpoint/2010/main" val="946365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60392" y="2155372"/>
            <a:ext cx="2375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ONOS Applications</a:t>
            </a:r>
          </a:p>
          <a:p>
            <a:pPr algn="ctr"/>
            <a:r>
              <a:rPr lang="mr-IN" dirty="0"/>
              <a:t>…</a:t>
            </a:r>
            <a:r>
              <a:rPr lang="en-US" dirty="0"/>
              <a:t>  and Core Services 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601236" y="4637366"/>
            <a:ext cx="2293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r>
              <a:rPr lang="en-US" dirty="0"/>
              <a:t>  Network Devices  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26" idx="0"/>
            <a:endCxn id="40" idx="2"/>
          </p:cNvCxnSpPr>
          <p:nvPr/>
        </p:nvCxnSpPr>
        <p:spPr>
          <a:xfrm flipH="1" flipV="1">
            <a:off x="5747896" y="4317046"/>
            <a:ext cx="1" cy="3203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0" idx="0"/>
            <a:endCxn id="7" idx="2"/>
          </p:cNvCxnSpPr>
          <p:nvPr/>
        </p:nvCxnSpPr>
        <p:spPr>
          <a:xfrm flipV="1">
            <a:off x="5747896" y="2801703"/>
            <a:ext cx="1" cy="3203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1659461" y="3122023"/>
            <a:ext cx="8176870" cy="1195023"/>
            <a:chOff x="1659461" y="3122023"/>
            <a:chExt cx="8176870" cy="1195023"/>
          </a:xfrm>
        </p:grpSpPr>
        <p:sp>
          <p:nvSpPr>
            <p:cNvPr id="40" name="Rectangle 39"/>
            <p:cNvSpPr/>
            <p:nvPr/>
          </p:nvSpPr>
          <p:spPr>
            <a:xfrm>
              <a:off x="1659461" y="3122023"/>
              <a:ext cx="8176870" cy="119502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SBI</a:t>
              </a:r>
            </a:p>
            <a:p>
              <a:r>
                <a:rPr lang="en-US" dirty="0"/>
                <a:t>Framework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006351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Device</a:t>
              </a:r>
            </a:p>
            <a:p>
              <a:pPr algn="ctr"/>
              <a:r>
                <a:rPr lang="en-US" dirty="0"/>
                <a:t>Provider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524639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Link</a:t>
              </a:r>
            </a:p>
            <a:p>
              <a:pPr algn="ctr"/>
              <a:r>
                <a:rPr lang="en-US" dirty="0"/>
                <a:t>Provider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265495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Host</a:t>
              </a:r>
            </a:p>
            <a:p>
              <a:pPr algn="ctr"/>
              <a:r>
                <a:rPr lang="en-US" dirty="0"/>
                <a:t>Provider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85213" y="3534868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dirty="0"/>
                <a:t>…</a:t>
              </a:r>
              <a:r>
                <a:rPr lang="en-US" dirty="0"/>
                <a:t> 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783783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Open</a:t>
              </a:r>
            </a:p>
            <a:p>
              <a:pPr algn="ctr"/>
              <a:r>
                <a:rPr lang="en-US" dirty="0"/>
                <a:t>Flow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2927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gNMI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9717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Oval 90"/>
          <p:cNvSpPr/>
          <p:nvPr/>
        </p:nvSpPr>
        <p:spPr>
          <a:xfrm>
            <a:off x="3785044" y="5843034"/>
            <a:ext cx="4792424" cy="4493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 Elements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2312126" y="2609438"/>
            <a:ext cx="6440331" cy="2758200"/>
          </a:xfrm>
          <a:prstGeom prst="roundRect">
            <a:avLst>
              <a:gd name="adj" fmla="val 624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ONOS RIC</a:t>
            </a:r>
            <a:r>
              <a:rPr lang="en-US" dirty="0"/>
              <a:t>:</a:t>
            </a:r>
          </a:p>
          <a:p>
            <a:r>
              <a:rPr lang="en-US" i="1" dirty="0"/>
              <a:t>RAN</a:t>
            </a:r>
          </a:p>
          <a:p>
            <a:r>
              <a:rPr lang="en-US" i="1" dirty="0"/>
              <a:t>Intelligent</a:t>
            </a:r>
          </a:p>
          <a:p>
            <a:r>
              <a:rPr lang="en-US" i="1" dirty="0"/>
              <a:t>Controller</a:t>
            </a:r>
          </a:p>
        </p:txBody>
      </p:sp>
      <p:sp>
        <p:nvSpPr>
          <p:cNvPr id="5" name="Google Shape;186;p21"/>
          <p:cNvSpPr/>
          <p:nvPr/>
        </p:nvSpPr>
        <p:spPr>
          <a:xfrm>
            <a:off x="3785333" y="4623262"/>
            <a:ext cx="4828553" cy="551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Southbound I/O Controller</a:t>
            </a:r>
            <a:endParaRPr/>
          </a:p>
        </p:txBody>
      </p:sp>
      <p:sp>
        <p:nvSpPr>
          <p:cNvPr id="6" name="Google Shape;187;p21"/>
          <p:cNvSpPr/>
          <p:nvPr/>
        </p:nvSpPr>
        <p:spPr>
          <a:xfrm>
            <a:off x="3785334" y="2809799"/>
            <a:ext cx="4828554" cy="551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Northbound I/O Controller</a:t>
            </a:r>
            <a:endParaRPr/>
          </a:p>
        </p:txBody>
      </p:sp>
      <p:sp>
        <p:nvSpPr>
          <p:cNvPr id="7" name="Google Shape;188;p21"/>
          <p:cNvSpPr/>
          <p:nvPr/>
        </p:nvSpPr>
        <p:spPr>
          <a:xfrm>
            <a:off x="5668762" y="3486582"/>
            <a:ext cx="1756200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Telemetry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</a:t>
            </a:r>
            <a:endParaRPr dirty="0"/>
          </a:p>
        </p:txBody>
      </p:sp>
      <p:sp>
        <p:nvSpPr>
          <p:cNvPr id="8" name="Google Shape;189;p21"/>
          <p:cNvSpPr/>
          <p:nvPr/>
        </p:nvSpPr>
        <p:spPr>
          <a:xfrm>
            <a:off x="3797611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9" name="Google Shape;190;p21"/>
          <p:cNvSpPr/>
          <p:nvPr/>
        </p:nvSpPr>
        <p:spPr>
          <a:xfrm>
            <a:off x="5027094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0" name="Google Shape;191;p21"/>
          <p:cNvSpPr/>
          <p:nvPr/>
        </p:nvSpPr>
        <p:spPr>
          <a:xfrm>
            <a:off x="6243515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1" name="Google Shape;192;p21"/>
          <p:cNvSpPr/>
          <p:nvPr/>
        </p:nvSpPr>
        <p:spPr>
          <a:xfrm>
            <a:off x="7459935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2" name="Google Shape;193;p21"/>
          <p:cNvSpPr/>
          <p:nvPr/>
        </p:nvSpPr>
        <p:spPr>
          <a:xfrm>
            <a:off x="3797611" y="2479878"/>
            <a:ext cx="30882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C1 Server</a:t>
            </a:r>
            <a:endParaRPr sz="1200"/>
          </a:p>
        </p:txBody>
      </p:sp>
      <p:sp>
        <p:nvSpPr>
          <p:cNvPr id="13" name="Google Shape;194;p21"/>
          <p:cNvSpPr/>
          <p:nvPr/>
        </p:nvSpPr>
        <p:spPr>
          <a:xfrm>
            <a:off x="6990346" y="2479878"/>
            <a:ext cx="1623541" cy="248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A1 Server</a:t>
            </a:r>
            <a:endParaRPr sz="1200"/>
          </a:p>
        </p:txBody>
      </p:sp>
      <p:sp>
        <p:nvSpPr>
          <p:cNvPr id="15" name="Google Shape;196;p21"/>
          <p:cNvSpPr txBox="1"/>
          <p:nvPr/>
        </p:nvSpPr>
        <p:spPr>
          <a:xfrm>
            <a:off x="2113046" y="880223"/>
            <a:ext cx="1387800" cy="73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Control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Applications</a:t>
            </a:r>
            <a:endParaRPr dirty="0"/>
          </a:p>
        </p:txBody>
      </p:sp>
      <p:cxnSp>
        <p:nvCxnSpPr>
          <p:cNvPr id="16" name="Google Shape;197;p21"/>
          <p:cNvCxnSpPr>
            <a:stCxn id="13" idx="0"/>
            <a:endCxn id="2" idx="2"/>
          </p:cNvCxnSpPr>
          <p:nvPr/>
        </p:nvCxnSpPr>
        <p:spPr>
          <a:xfrm flipH="1" flipV="1">
            <a:off x="7802116" y="2178917"/>
            <a:ext cx="1" cy="30096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8" name="Google Shape;199;p21"/>
          <p:cNvCxnSpPr>
            <a:stCxn id="8" idx="2"/>
          </p:cNvCxnSpPr>
          <p:nvPr/>
        </p:nvCxnSpPr>
        <p:spPr>
          <a:xfrm>
            <a:off x="4362661" y="5489461"/>
            <a:ext cx="0" cy="46720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2" name="Google Shape;203;p21"/>
          <p:cNvCxnSpPr>
            <a:stCxn id="10" idx="2"/>
          </p:cNvCxnSpPr>
          <p:nvPr/>
        </p:nvCxnSpPr>
        <p:spPr>
          <a:xfrm flipH="1">
            <a:off x="6808564" y="5489461"/>
            <a:ext cx="1" cy="3493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4" name="Google Shape;205;p21"/>
          <p:cNvCxnSpPr>
            <a:stCxn id="11" idx="2"/>
          </p:cNvCxnSpPr>
          <p:nvPr/>
        </p:nvCxnSpPr>
        <p:spPr>
          <a:xfrm>
            <a:off x="8024985" y="5489461"/>
            <a:ext cx="0" cy="46720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6" name="Google Shape;207;p21"/>
          <p:cNvCxnSpPr/>
          <p:nvPr/>
        </p:nvCxnSpPr>
        <p:spPr>
          <a:xfrm rot="10800000">
            <a:off x="6363797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Google Shape;208;p21"/>
          <p:cNvSpPr/>
          <p:nvPr/>
        </p:nvSpPr>
        <p:spPr>
          <a:xfrm>
            <a:off x="3797611" y="3492165"/>
            <a:ext cx="1756200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</a:t>
            </a:r>
            <a:endParaRPr dirty="0"/>
          </a:p>
        </p:txBody>
      </p:sp>
      <p:cxnSp>
        <p:nvCxnSpPr>
          <p:cNvPr id="28" name="Google Shape;209;p21"/>
          <p:cNvCxnSpPr/>
          <p:nvPr/>
        </p:nvCxnSpPr>
        <p:spPr>
          <a:xfrm rot="10800000">
            <a:off x="6510541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" name="Google Shape;210;p21"/>
          <p:cNvCxnSpPr/>
          <p:nvPr/>
        </p:nvCxnSpPr>
        <p:spPr>
          <a:xfrm rot="10800000">
            <a:off x="6657285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Google Shape;211;p21"/>
          <p:cNvCxnSpPr/>
          <p:nvPr/>
        </p:nvCxnSpPr>
        <p:spPr>
          <a:xfrm rot="10800000">
            <a:off x="6510541" y="3172271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" name="Google Shape;212;p21"/>
          <p:cNvCxnSpPr/>
          <p:nvPr/>
        </p:nvCxnSpPr>
        <p:spPr>
          <a:xfrm>
            <a:off x="4529500" y="4321881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" name="Google Shape;213;p21"/>
          <p:cNvCxnSpPr/>
          <p:nvPr/>
        </p:nvCxnSpPr>
        <p:spPr>
          <a:xfrm rot="10800000">
            <a:off x="4382756" y="4321890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" name="Google Shape;214;p21"/>
          <p:cNvCxnSpPr/>
          <p:nvPr/>
        </p:nvCxnSpPr>
        <p:spPr>
          <a:xfrm>
            <a:off x="4749616" y="3172138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" name="Google Shape;215;p21"/>
          <p:cNvCxnSpPr/>
          <p:nvPr/>
        </p:nvCxnSpPr>
        <p:spPr>
          <a:xfrm rot="10800000">
            <a:off x="4602872" y="3172147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Google Shape;216;p21"/>
          <p:cNvCxnSpPr/>
          <p:nvPr/>
        </p:nvCxnSpPr>
        <p:spPr>
          <a:xfrm>
            <a:off x="4822988" y="4321881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" name="Google Shape;217;p21"/>
          <p:cNvCxnSpPr/>
          <p:nvPr/>
        </p:nvCxnSpPr>
        <p:spPr>
          <a:xfrm rot="10800000">
            <a:off x="4676244" y="4321890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" name="Google Shape;218;p21"/>
          <p:cNvSpPr/>
          <p:nvPr/>
        </p:nvSpPr>
        <p:spPr>
          <a:xfrm>
            <a:off x="7539913" y="3486582"/>
            <a:ext cx="1073975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Topology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</a:t>
            </a:r>
            <a:endParaRPr dirty="0"/>
          </a:p>
        </p:txBody>
      </p:sp>
      <p:cxnSp>
        <p:nvCxnSpPr>
          <p:cNvPr id="38" name="Google Shape;219;p21"/>
          <p:cNvCxnSpPr/>
          <p:nvPr/>
        </p:nvCxnSpPr>
        <p:spPr>
          <a:xfrm rot="10800000" flipH="1">
            <a:off x="7976053" y="4321941"/>
            <a:ext cx="1800" cy="47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59" name="Can 58"/>
          <p:cNvSpPr/>
          <p:nvPr/>
        </p:nvSpPr>
        <p:spPr>
          <a:xfrm>
            <a:off x="4931272" y="3685622"/>
            <a:ext cx="503584" cy="59410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K/V</a:t>
            </a:r>
          </a:p>
        </p:txBody>
      </p:sp>
      <p:sp>
        <p:nvSpPr>
          <p:cNvPr id="62" name="Can 61"/>
          <p:cNvSpPr/>
          <p:nvPr/>
        </p:nvSpPr>
        <p:spPr>
          <a:xfrm>
            <a:off x="6775244" y="3685621"/>
            <a:ext cx="535577" cy="59410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600" dirty="0"/>
              <a:t>TS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DB</a:t>
            </a:r>
          </a:p>
        </p:txBody>
      </p:sp>
      <p:sp>
        <p:nvSpPr>
          <p:cNvPr id="75" name="Rectangle 74"/>
          <p:cNvSpPr/>
          <p:nvPr/>
        </p:nvSpPr>
        <p:spPr>
          <a:xfrm rot="5400000">
            <a:off x="5204034" y="997930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Load Balancing</a:t>
            </a:r>
            <a:endParaRPr lang="en-US" dirty="0"/>
          </a:p>
        </p:txBody>
      </p:sp>
      <p:cxnSp>
        <p:nvCxnSpPr>
          <p:cNvPr id="77" name="Straight Arrow Connector 76"/>
          <p:cNvCxnSpPr>
            <a:stCxn id="75" idx="3"/>
          </p:cNvCxnSpPr>
          <p:nvPr/>
        </p:nvCxnSpPr>
        <p:spPr>
          <a:xfrm flipH="1">
            <a:off x="6203342" y="2248552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 rot="5400000">
            <a:off x="4494569" y="987769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Link Aggregation</a:t>
            </a:r>
          </a:p>
        </p:txBody>
      </p:sp>
      <p:cxnSp>
        <p:nvCxnSpPr>
          <p:cNvPr id="80" name="Straight Arrow Connector 79"/>
          <p:cNvCxnSpPr/>
          <p:nvPr/>
        </p:nvCxnSpPr>
        <p:spPr>
          <a:xfrm flipH="1">
            <a:off x="5493877" y="2238391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 rot="5400000">
            <a:off x="3785103" y="990193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Interference Mgmt</a:t>
            </a:r>
          </a:p>
        </p:txBody>
      </p:sp>
      <p:cxnSp>
        <p:nvCxnSpPr>
          <p:cNvPr id="82" name="Straight Arrow Connector 81"/>
          <p:cNvCxnSpPr/>
          <p:nvPr/>
        </p:nvCxnSpPr>
        <p:spPr>
          <a:xfrm flipH="1">
            <a:off x="4784411" y="2240815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 rot="5400000">
            <a:off x="3037049" y="997930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Handover Control</a:t>
            </a:r>
          </a:p>
        </p:txBody>
      </p:sp>
      <p:cxnSp>
        <p:nvCxnSpPr>
          <p:cNvPr id="84" name="Straight Arrow Connector 83"/>
          <p:cNvCxnSpPr/>
          <p:nvPr/>
        </p:nvCxnSpPr>
        <p:spPr>
          <a:xfrm flipH="1">
            <a:off x="4036357" y="2248552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Left Brace 84"/>
          <p:cNvSpPr/>
          <p:nvPr/>
        </p:nvSpPr>
        <p:spPr>
          <a:xfrm>
            <a:off x="3474720" y="249934"/>
            <a:ext cx="143691" cy="198845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6487465" y="121484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cxnSp>
        <p:nvCxnSpPr>
          <p:cNvPr id="93" name="Google Shape;199;p21"/>
          <p:cNvCxnSpPr>
            <a:stCxn id="9" idx="2"/>
          </p:cNvCxnSpPr>
          <p:nvPr/>
        </p:nvCxnSpPr>
        <p:spPr>
          <a:xfrm>
            <a:off x="5592144" y="5489461"/>
            <a:ext cx="0" cy="3493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" name="Rounded Rectangle 1"/>
          <p:cNvSpPr/>
          <p:nvPr/>
        </p:nvSpPr>
        <p:spPr>
          <a:xfrm>
            <a:off x="6990346" y="757646"/>
            <a:ext cx="1623540" cy="1421271"/>
          </a:xfrm>
          <a:prstGeom prst="roundRect">
            <a:avLst>
              <a:gd name="adj" fmla="val 90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Service Management</a:t>
            </a:r>
            <a:endParaRPr lang="en-US" dirty="0"/>
          </a:p>
          <a:p>
            <a:pPr algn="ctr"/>
            <a:r>
              <a:rPr lang="en-US" dirty="0"/>
              <a:t>and</a:t>
            </a:r>
          </a:p>
          <a:p>
            <a:pPr algn="ctr"/>
            <a:r>
              <a:rPr lang="en-US" dirty="0"/>
              <a:t>Orchestration</a:t>
            </a:r>
          </a:p>
        </p:txBody>
      </p:sp>
    </p:spTree>
    <p:extLst>
      <p:ext uri="{BB962C8B-B14F-4D97-AF65-F5344CB8AC3E}">
        <p14:creationId xmlns:p14="http://schemas.microsoft.com/office/powerpoint/2010/main" val="18710462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5C6A1BFB-8EF7-F44D-823D-41F56826F4C3}"/>
              </a:ext>
            </a:extLst>
          </p:cNvPr>
          <p:cNvSpPr/>
          <p:nvPr/>
        </p:nvSpPr>
        <p:spPr>
          <a:xfrm>
            <a:off x="4261554" y="4073201"/>
            <a:ext cx="4657863" cy="8034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     Phase 2</a:t>
            </a:r>
          </a:p>
          <a:p>
            <a:pPr algn="ctr"/>
            <a:r>
              <a:rPr lang="en-US" sz="1600" dirty="0"/>
              <a:t>Network owners take control of packet processing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BD7DC3-67BE-314F-B0EA-02FD73073F2E}"/>
              </a:ext>
            </a:extLst>
          </p:cNvPr>
          <p:cNvCxnSpPr/>
          <p:nvPr/>
        </p:nvCxnSpPr>
        <p:spPr>
          <a:xfrm>
            <a:off x="10822396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AE9120F-A3C9-8D48-A708-49450CEDB5A2}"/>
              </a:ext>
            </a:extLst>
          </p:cNvPr>
          <p:cNvCxnSpPr>
            <a:cxnSpLocks/>
          </p:cNvCxnSpPr>
          <p:nvPr/>
        </p:nvCxnSpPr>
        <p:spPr>
          <a:xfrm>
            <a:off x="5820550" y="4010278"/>
            <a:ext cx="500184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D5C157-7CC5-F140-8F48-D602D5D9ACAE}"/>
              </a:ext>
            </a:extLst>
          </p:cNvPr>
          <p:cNvCxnSpPr>
            <a:cxnSpLocks/>
          </p:cNvCxnSpPr>
          <p:nvPr/>
        </p:nvCxnSpPr>
        <p:spPr>
          <a:xfrm>
            <a:off x="10822396" y="4010278"/>
            <a:ext cx="67993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1ED3D38-8D3C-6E48-A750-3F4CD6AB4689}"/>
              </a:ext>
            </a:extLst>
          </p:cNvPr>
          <p:cNvCxnSpPr/>
          <p:nvPr/>
        </p:nvCxnSpPr>
        <p:spPr>
          <a:xfrm>
            <a:off x="810887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C30B3F2-5217-BA49-A847-AA60D81D81EF}"/>
              </a:ext>
            </a:extLst>
          </p:cNvPr>
          <p:cNvCxnSpPr>
            <a:cxnSpLocks/>
          </p:cNvCxnSpPr>
          <p:nvPr/>
        </p:nvCxnSpPr>
        <p:spPr>
          <a:xfrm>
            <a:off x="810887" y="4010278"/>
            <a:ext cx="50096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8B13A1E-8E5B-9044-8F81-1C85A8C3C29D}"/>
              </a:ext>
            </a:extLst>
          </p:cNvPr>
          <p:cNvSpPr/>
          <p:nvPr/>
        </p:nvSpPr>
        <p:spPr>
          <a:xfrm>
            <a:off x="820623" y="3126368"/>
            <a:ext cx="4999928" cy="82098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Phase 1</a:t>
            </a:r>
          </a:p>
          <a:p>
            <a:pPr algn="ctr"/>
            <a:r>
              <a:rPr lang="en-US" sz="1600" dirty="0"/>
              <a:t>Network owners take control of their software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6174DF-27C7-0643-BCF0-D09879D8238E}"/>
              </a:ext>
            </a:extLst>
          </p:cNvPr>
          <p:cNvSpPr txBox="1"/>
          <p:nvPr/>
        </p:nvSpPr>
        <p:spPr>
          <a:xfrm>
            <a:off x="408656" y="3984152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2010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CC9BA80-B3E5-0746-AE60-D4831F5B16CE}"/>
              </a:ext>
            </a:extLst>
          </p:cNvPr>
          <p:cNvSpPr/>
          <p:nvPr/>
        </p:nvSpPr>
        <p:spPr>
          <a:xfrm>
            <a:off x="5830287" y="3126369"/>
            <a:ext cx="4990192" cy="81762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Phase 3</a:t>
            </a:r>
          </a:p>
          <a:p>
            <a:pPr algn="ctr"/>
            <a:r>
              <a:rPr lang="en-US" sz="1600" dirty="0"/>
              <a:t>Networks managed by verifiable closed loop control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434368-BE7D-6D45-B149-0841E74D2CD8}"/>
              </a:ext>
            </a:extLst>
          </p:cNvPr>
          <p:cNvSpPr txBox="1"/>
          <p:nvPr/>
        </p:nvSpPr>
        <p:spPr>
          <a:xfrm>
            <a:off x="10419080" y="3985839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2030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58A6D5-9F70-7447-BBC1-3D639E10BF59}"/>
              </a:ext>
            </a:extLst>
          </p:cNvPr>
          <p:cNvSpPr txBox="1"/>
          <p:nvPr/>
        </p:nvSpPr>
        <p:spPr>
          <a:xfrm>
            <a:off x="5419202" y="3984384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2020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013D61A-7C06-EA4D-A8A5-72ACCE29E8F6}"/>
              </a:ext>
            </a:extLst>
          </p:cNvPr>
          <p:cNvCxnSpPr/>
          <p:nvPr/>
        </p:nvCxnSpPr>
        <p:spPr>
          <a:xfrm>
            <a:off x="5822517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31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680;p45"/>
          <p:cNvCxnSpPr/>
          <p:nvPr/>
        </p:nvCxnSpPr>
        <p:spPr>
          <a:xfrm flipV="1">
            <a:off x="3659359" y="3202241"/>
            <a:ext cx="1894970" cy="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681;p45"/>
          <p:cNvCxnSpPr/>
          <p:nvPr/>
        </p:nvCxnSpPr>
        <p:spPr>
          <a:xfrm>
            <a:off x="3659359" y="3202241"/>
            <a:ext cx="1337439" cy="101706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" name="Google Shape;682;p45"/>
          <p:cNvCxnSpPr/>
          <p:nvPr/>
        </p:nvCxnSpPr>
        <p:spPr>
          <a:xfrm flipH="1" flipV="1">
            <a:off x="5476465" y="2277365"/>
            <a:ext cx="1283268" cy="913677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" name="Google Shape;683;p45"/>
          <p:cNvCxnSpPr/>
          <p:nvPr/>
        </p:nvCxnSpPr>
        <p:spPr>
          <a:xfrm flipH="1">
            <a:off x="5285994" y="3191042"/>
            <a:ext cx="1473739" cy="11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" name="Google Shape;684;p45"/>
          <p:cNvCxnSpPr/>
          <p:nvPr/>
        </p:nvCxnSpPr>
        <p:spPr>
          <a:xfrm flipH="1">
            <a:off x="5570247" y="3191042"/>
            <a:ext cx="1189485" cy="91850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689;p45"/>
          <p:cNvCxnSpPr/>
          <p:nvPr/>
        </p:nvCxnSpPr>
        <p:spPr>
          <a:xfrm flipV="1">
            <a:off x="3659359" y="2262235"/>
            <a:ext cx="1323575" cy="940007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" name="Google Shape;694;p45"/>
          <p:cNvCxnSpPr>
            <a:stCxn id="101" idx="1"/>
          </p:cNvCxnSpPr>
          <p:nvPr/>
        </p:nvCxnSpPr>
        <p:spPr>
          <a:xfrm flipV="1">
            <a:off x="1640039" y="3202241"/>
            <a:ext cx="1539653" cy="1193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699;p45"/>
          <p:cNvSpPr txBox="1"/>
          <p:nvPr/>
        </p:nvSpPr>
        <p:spPr>
          <a:xfrm>
            <a:off x="3016878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S1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73" name="Google Shape;716;p45"/>
          <p:cNvSpPr/>
          <p:nvPr/>
        </p:nvSpPr>
        <p:spPr>
          <a:xfrm>
            <a:off x="2014830" y="3275122"/>
            <a:ext cx="440700" cy="10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17;p45"/>
          <p:cNvSpPr/>
          <p:nvPr/>
        </p:nvSpPr>
        <p:spPr>
          <a:xfrm>
            <a:off x="7955807" y="3248600"/>
            <a:ext cx="440700" cy="10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18;p45"/>
          <p:cNvSpPr/>
          <p:nvPr/>
        </p:nvSpPr>
        <p:spPr>
          <a:xfrm>
            <a:off x="946835" y="970345"/>
            <a:ext cx="2739746" cy="632407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Add</a:t>
            </a:r>
            <a:r>
              <a:rPr lang="en-US" sz="1600" i="1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Switch ID, arrival time, departure, queue delay, etc</a:t>
            </a: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.</a:t>
            </a:r>
            <a:endParaRPr kumimoji="0" sz="12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cxnSp>
        <p:nvCxnSpPr>
          <p:cNvPr id="76" name="Google Shape;719;p45"/>
          <p:cNvCxnSpPr>
            <a:stCxn id="75" idx="2"/>
          </p:cNvCxnSpPr>
          <p:nvPr/>
        </p:nvCxnSpPr>
        <p:spPr>
          <a:xfrm>
            <a:off x="2316708" y="1602752"/>
            <a:ext cx="974520" cy="130075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6859726" y="4625150"/>
            <a:ext cx="2451302" cy="1088197"/>
            <a:chOff x="6802322" y="5352444"/>
            <a:chExt cx="2129100" cy="857400"/>
          </a:xfrm>
        </p:grpSpPr>
        <p:pic>
          <p:nvPicPr>
            <p:cNvPr id="14" name="Google Shape;668;p45" descr="Image result for database icon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84722" y="5524794"/>
              <a:ext cx="493500" cy="49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669;p45"/>
            <p:cNvSpPr/>
            <p:nvPr/>
          </p:nvSpPr>
          <p:spPr>
            <a:xfrm>
              <a:off x="6802322" y="5352444"/>
              <a:ext cx="2129100" cy="857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7" name="Google Shape;720;p45"/>
            <p:cNvPicPr preferRelativeResize="0"/>
            <p:nvPr/>
          </p:nvPicPr>
          <p:blipFill rotWithShape="1">
            <a:blip r:embed="rId4">
              <a:alphaModFix/>
            </a:blip>
            <a:srcRect r="890" b="46563"/>
            <a:stretch/>
          </p:blipFill>
          <p:spPr>
            <a:xfrm>
              <a:off x="7603165" y="5418362"/>
              <a:ext cx="1230589" cy="725451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78" name="Google Shape;721;p45"/>
          <p:cNvSpPr/>
          <p:nvPr/>
        </p:nvSpPr>
        <p:spPr>
          <a:xfrm rot="5400000">
            <a:off x="7559699" y="4014237"/>
            <a:ext cx="493500" cy="10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22;p45"/>
          <p:cNvSpPr txBox="1"/>
          <p:nvPr/>
        </p:nvSpPr>
        <p:spPr>
          <a:xfrm>
            <a:off x="5264871" y="4883205"/>
            <a:ext cx="1586931" cy="610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Log, analyze, replay, visualize</a:t>
            </a:r>
            <a:endParaRPr kumimoji="0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81" name="Google Shape;724;p45"/>
          <p:cNvSpPr/>
          <p:nvPr/>
        </p:nvSpPr>
        <p:spPr>
          <a:xfrm>
            <a:off x="7127863" y="968614"/>
            <a:ext cx="2187824" cy="634138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Generate report with switch metadata</a:t>
            </a:r>
            <a:endParaRPr kumimoji="0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cxnSp>
        <p:nvCxnSpPr>
          <p:cNvPr id="82" name="Google Shape;725;p45"/>
          <p:cNvCxnSpPr>
            <a:stCxn id="81" idx="2"/>
          </p:cNvCxnSpPr>
          <p:nvPr/>
        </p:nvCxnSpPr>
        <p:spPr>
          <a:xfrm flipH="1">
            <a:off x="7127864" y="1602752"/>
            <a:ext cx="1093911" cy="1289555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3353886" y="1878513"/>
            <a:ext cx="1162423" cy="875625"/>
            <a:chOff x="886475" y="4811488"/>
            <a:chExt cx="1162423" cy="875625"/>
          </a:xfrm>
        </p:grpSpPr>
        <p:sp>
          <p:nvSpPr>
            <p:cNvPr id="84" name="Rectangle 83"/>
            <p:cNvSpPr/>
            <p:nvPr/>
          </p:nvSpPr>
          <p:spPr>
            <a:xfrm>
              <a:off x="886476" y="4811488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886475" y="5077972"/>
              <a:ext cx="1162422" cy="2647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S1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886476" y="5348165"/>
              <a:ext cx="1162422" cy="338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668739" y="2543815"/>
            <a:ext cx="1162422" cy="594589"/>
            <a:chOff x="9487491" y="4969625"/>
            <a:chExt cx="1162422" cy="594589"/>
          </a:xfrm>
        </p:grpSpPr>
        <p:sp>
          <p:nvSpPr>
            <p:cNvPr id="90" name="Rectangle 89"/>
            <p:cNvSpPr/>
            <p:nvPr/>
          </p:nvSpPr>
          <p:spPr>
            <a:xfrm>
              <a:off x="9487491" y="4969625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9487491" y="5225266"/>
              <a:ext cx="1162422" cy="338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7563417" y="2516152"/>
            <a:ext cx="1162422" cy="594589"/>
            <a:chOff x="9639891" y="5801294"/>
            <a:chExt cx="1162422" cy="594589"/>
          </a:xfrm>
        </p:grpSpPr>
        <p:sp>
          <p:nvSpPr>
            <p:cNvPr id="93" name="Rectangle 92"/>
            <p:cNvSpPr/>
            <p:nvPr/>
          </p:nvSpPr>
          <p:spPr>
            <a:xfrm>
              <a:off x="9639891" y="5801294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9639891" y="6056935"/>
              <a:ext cx="1162422" cy="338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892141" y="1632350"/>
            <a:ext cx="1162422" cy="1124159"/>
            <a:chOff x="2281540" y="4818482"/>
            <a:chExt cx="1162422" cy="1124159"/>
          </a:xfrm>
        </p:grpSpPr>
        <p:sp>
          <p:nvSpPr>
            <p:cNvPr id="87" name="Rectangle 86"/>
            <p:cNvSpPr/>
            <p:nvPr/>
          </p:nvSpPr>
          <p:spPr>
            <a:xfrm>
              <a:off x="2281541" y="4818482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281540" y="5071903"/>
              <a:ext cx="1162422" cy="2647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S1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281540" y="5603693"/>
              <a:ext cx="1162422" cy="338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281540" y="5335191"/>
              <a:ext cx="1162422" cy="2647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S2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536497" y="3691281"/>
            <a:ext cx="1162422" cy="792762"/>
            <a:chOff x="3604515" y="5089175"/>
            <a:chExt cx="1162422" cy="79276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7" name="Rectangle 96"/>
            <p:cNvSpPr/>
            <p:nvPr/>
          </p:nvSpPr>
          <p:spPr>
            <a:xfrm>
              <a:off x="3604515" y="5089175"/>
              <a:ext cx="1162422" cy="264737"/>
            </a:xfrm>
            <a:prstGeom prst="rect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S1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604515" y="5352463"/>
              <a:ext cx="1162422" cy="264737"/>
            </a:xfrm>
            <a:prstGeom prst="rect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Metadata S2</a:t>
              </a:r>
              <a:endParaRPr lang="en-US" sz="1400" dirty="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604515" y="5617200"/>
              <a:ext cx="1162422" cy="264737"/>
            </a:xfrm>
            <a:prstGeom prst="rect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S5</a:t>
              </a:r>
            </a:p>
          </p:txBody>
        </p:sp>
      </p:grpSp>
      <p:pic>
        <p:nvPicPr>
          <p:cNvPr id="101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1780" y="2594299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269" y="2571537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0" name="Google Shape;694;p45"/>
          <p:cNvCxnSpPr>
            <a:endCxn id="102" idx="1"/>
          </p:cNvCxnSpPr>
          <p:nvPr/>
        </p:nvCxnSpPr>
        <p:spPr>
          <a:xfrm>
            <a:off x="7353820" y="3173507"/>
            <a:ext cx="1425449" cy="7165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" name="Google Shape;699;p45"/>
          <p:cNvSpPr txBox="1"/>
          <p:nvPr/>
        </p:nvSpPr>
        <p:spPr>
          <a:xfrm>
            <a:off x="4915733" y="2446522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S2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18" name="Google Shape;699;p45"/>
          <p:cNvSpPr txBox="1"/>
          <p:nvPr/>
        </p:nvSpPr>
        <p:spPr>
          <a:xfrm>
            <a:off x="4927765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S3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19" name="Google Shape;699;p45"/>
          <p:cNvSpPr txBox="1"/>
          <p:nvPr/>
        </p:nvSpPr>
        <p:spPr>
          <a:xfrm>
            <a:off x="4927765" y="4257140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S4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20" name="Google Shape;699;p45"/>
          <p:cNvSpPr txBox="1"/>
          <p:nvPr/>
        </p:nvSpPr>
        <p:spPr>
          <a:xfrm>
            <a:off x="6843358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S5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8048" y="2797152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8048" y="3767477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28263" y="1947142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32839" y="2810495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52658" y="2800414"/>
            <a:ext cx="915462" cy="7364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49567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538;p154"/>
          <p:cNvSpPr/>
          <p:nvPr/>
        </p:nvSpPr>
        <p:spPr>
          <a:xfrm>
            <a:off x="2178835" y="1304428"/>
            <a:ext cx="6628834" cy="119703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</a:t>
            </a:r>
            <a:r>
              <a:rPr lang="en-US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 </a:t>
            </a: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Objective</a:t>
            </a:r>
            <a:r>
              <a:rPr lang="en-US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 Service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sp>
        <p:nvSpPr>
          <p:cNvPr id="54" name="Google Shape;1535;p154"/>
          <p:cNvSpPr/>
          <p:nvPr/>
        </p:nvSpPr>
        <p:spPr>
          <a:xfrm>
            <a:off x="2178835" y="3020083"/>
            <a:ext cx="3260457" cy="141528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</a:t>
            </a:r>
            <a:r>
              <a:rPr lang="en-US" sz="16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1</a:t>
            </a: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0" name="Google Shape;1535;p154"/>
          <p:cNvSpPr/>
          <p:nvPr/>
        </p:nvSpPr>
        <p:spPr>
          <a:xfrm>
            <a:off x="2259724" y="1806146"/>
            <a:ext cx="3125372" cy="579708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1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Pipeliner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4" name="Google Shape;1535;p154"/>
          <p:cNvSpPr/>
          <p:nvPr/>
        </p:nvSpPr>
        <p:spPr>
          <a:xfrm>
            <a:off x="5590331" y="1806146"/>
            <a:ext cx="3131100" cy="579708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2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Pipeliner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6" name="Google Shape;1535;p154"/>
          <p:cNvSpPr/>
          <p:nvPr/>
        </p:nvSpPr>
        <p:spPr>
          <a:xfrm>
            <a:off x="5547212" y="3020083"/>
            <a:ext cx="3260457" cy="141528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</a:t>
            </a:r>
            <a:r>
              <a:rPr lang="en-US" sz="1600">
                <a:solidFill>
                  <a:srgbClr val="000000"/>
                </a:solidFill>
                <a:ea typeface="Arial"/>
                <a:cs typeface="Arial"/>
                <a:sym typeface="Arial"/>
              </a:rPr>
              <a:t>2</a:t>
            </a:r>
            <a:r>
              <a:rPr lang="en-US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80515" y="3394842"/>
            <a:ext cx="2257096" cy="599091"/>
            <a:chOff x="2942897" y="3342292"/>
            <a:chExt cx="2257096" cy="599091"/>
          </a:xfrm>
        </p:grpSpPr>
        <p:sp>
          <p:nvSpPr>
            <p:cNvPr id="32" name="Rounded Rectangle 31"/>
            <p:cNvSpPr/>
            <p:nvPr/>
          </p:nvSpPr>
          <p:spPr>
            <a:xfrm>
              <a:off x="3720662" y="3342292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T2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port-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 err="1"/>
                <a:t>vlan</a:t>
              </a:r>
              <a:endParaRPr lang="en-US" sz="1400" dirty="0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2942897" y="3342292"/>
              <a:ext cx="714703" cy="59909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T0</a:t>
              </a:r>
            </a:p>
            <a:p>
              <a:pPr algn="ctr"/>
              <a:r>
                <a:rPr lang="en-US" sz="1400" dirty="0"/>
                <a:t>mac</a:t>
              </a: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4485290" y="3342292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T6</a:t>
              </a:r>
            </a:p>
            <a:p>
              <a:pPr algn="ctr"/>
              <a:r>
                <a:rPr lang="en-US" sz="1400" dirty="0" err="1"/>
                <a:t>ip</a:t>
              </a:r>
              <a:endParaRPr lang="en-US" sz="14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633449" y="3394841"/>
            <a:ext cx="3087982" cy="599091"/>
            <a:chOff x="5611767" y="3342291"/>
            <a:chExt cx="3087982" cy="599091"/>
          </a:xfrm>
        </p:grpSpPr>
        <p:sp>
          <p:nvSpPr>
            <p:cNvPr id="50" name="Rounded Rectangle 49"/>
            <p:cNvSpPr/>
            <p:nvPr/>
          </p:nvSpPr>
          <p:spPr>
            <a:xfrm>
              <a:off x="6402860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T1</a:t>
              </a:r>
            </a:p>
            <a:p>
              <a:pPr algn="ctr"/>
              <a:r>
                <a:rPr lang="en-US" sz="1400" dirty="0" err="1"/>
                <a:t>vlan</a:t>
              </a:r>
              <a:endParaRPr lang="en-US" sz="1400" dirty="0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611767" y="3342291"/>
              <a:ext cx="714703" cy="59909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T0</a:t>
              </a:r>
            </a:p>
            <a:p>
              <a:pPr algn="ctr"/>
              <a:r>
                <a:rPr lang="en-US" sz="1400" dirty="0"/>
                <a:t>port</a:t>
              </a: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7193953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T2</a:t>
              </a:r>
            </a:p>
            <a:p>
              <a:pPr algn="ctr"/>
              <a:r>
                <a:rPr lang="en-US" sz="1400" dirty="0"/>
                <a:t>mac</a:t>
              </a:r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7985046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T4</a:t>
              </a:r>
            </a:p>
            <a:p>
              <a:pPr algn="ctr"/>
              <a:r>
                <a:rPr lang="en-US" sz="1400" dirty="0" err="1"/>
                <a:t>ip</a:t>
              </a:r>
              <a:endParaRPr lang="en-US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94424" y="420417"/>
            <a:ext cx="4797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Filter </a:t>
            </a:r>
            <a:r>
              <a:rPr lang="en-US" dirty="0"/>
              <a:t>on “Switch-Port, MAC-</a:t>
            </a:r>
            <a:r>
              <a:rPr lang="en-US" dirty="0" err="1"/>
              <a:t>Addr</a:t>
            </a:r>
            <a:r>
              <a:rPr lang="en-US" dirty="0"/>
              <a:t>, VLAN, IP-</a:t>
            </a:r>
            <a:r>
              <a:rPr lang="en-US" dirty="0" err="1"/>
              <a:t>Addr</a:t>
            </a:r>
            <a:r>
              <a:rPr lang="en-US" dirty="0"/>
              <a:t>”</a:t>
            </a:r>
          </a:p>
        </p:txBody>
      </p:sp>
      <p:sp>
        <p:nvSpPr>
          <p:cNvPr id="7" name="Down Arrow 6"/>
          <p:cNvSpPr/>
          <p:nvPr/>
        </p:nvSpPr>
        <p:spPr>
          <a:xfrm>
            <a:off x="5396174" y="789749"/>
            <a:ext cx="194157" cy="4084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>
            <a:stCxn id="20" idx="2"/>
            <a:endCxn id="45" idx="0"/>
          </p:cNvCxnSpPr>
          <p:nvPr/>
        </p:nvCxnSpPr>
        <p:spPr>
          <a:xfrm flipH="1">
            <a:off x="3037867" y="2385854"/>
            <a:ext cx="784543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0" idx="2"/>
            <a:endCxn id="32" idx="0"/>
          </p:cNvCxnSpPr>
          <p:nvPr/>
        </p:nvCxnSpPr>
        <p:spPr>
          <a:xfrm flipH="1">
            <a:off x="3815632" y="2385854"/>
            <a:ext cx="6778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0" idx="2"/>
            <a:endCxn id="46" idx="0"/>
          </p:cNvCxnSpPr>
          <p:nvPr/>
        </p:nvCxnSpPr>
        <p:spPr>
          <a:xfrm>
            <a:off x="3822410" y="2385854"/>
            <a:ext cx="757850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24" idx="2"/>
            <a:endCxn id="51" idx="0"/>
          </p:cNvCxnSpPr>
          <p:nvPr/>
        </p:nvCxnSpPr>
        <p:spPr>
          <a:xfrm flipH="1">
            <a:off x="5990801" y="2385854"/>
            <a:ext cx="1165080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24" idx="2"/>
            <a:endCxn id="50" idx="0"/>
          </p:cNvCxnSpPr>
          <p:nvPr/>
        </p:nvCxnSpPr>
        <p:spPr>
          <a:xfrm flipH="1">
            <a:off x="6781894" y="2385854"/>
            <a:ext cx="373987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24" idx="2"/>
            <a:endCxn id="52" idx="0"/>
          </p:cNvCxnSpPr>
          <p:nvPr/>
        </p:nvCxnSpPr>
        <p:spPr>
          <a:xfrm>
            <a:off x="7155881" y="2385854"/>
            <a:ext cx="417106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4" idx="2"/>
            <a:endCxn id="53" idx="0"/>
          </p:cNvCxnSpPr>
          <p:nvPr/>
        </p:nvCxnSpPr>
        <p:spPr>
          <a:xfrm>
            <a:off x="7155881" y="2385854"/>
            <a:ext cx="1208199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822555" y="2535440"/>
            <a:ext cx="1341393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OpenFlow 1.3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Flow Rules</a:t>
            </a:r>
          </a:p>
        </p:txBody>
      </p:sp>
      <p:cxnSp>
        <p:nvCxnSpPr>
          <p:cNvPr id="94" name="Straight Arrow Connector 93"/>
          <p:cNvCxnSpPr>
            <a:stCxn id="76" idx="3"/>
          </p:cNvCxnSpPr>
          <p:nvPr/>
        </p:nvCxnSpPr>
        <p:spPr>
          <a:xfrm>
            <a:off x="6163948" y="2778584"/>
            <a:ext cx="409393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endCxn id="76" idx="1"/>
          </p:cNvCxnSpPr>
          <p:nvPr/>
        </p:nvCxnSpPr>
        <p:spPr>
          <a:xfrm>
            <a:off x="4384142" y="2778583"/>
            <a:ext cx="438413" cy="1"/>
          </a:xfrm>
          <a:prstGeom prst="straightConnector1">
            <a:avLst/>
          </a:prstGeom>
          <a:ln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960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4820143" y="2854691"/>
            <a:ext cx="2364628" cy="39236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965542" y="1908918"/>
            <a:ext cx="112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Controller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31981" y="2212267"/>
            <a:ext cx="114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OpenFlow</a:t>
            </a:r>
          </a:p>
          <a:p>
            <a:pPr algn="ctr"/>
            <a:r>
              <a:rPr lang="en-US" dirty="0"/>
              <a:t>Protocol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52228" y="2893927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TLS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36015" y="1916962"/>
            <a:ext cx="114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OpenFlow</a:t>
            </a:r>
          </a:p>
          <a:p>
            <a:pPr algn="ctr"/>
            <a:r>
              <a:rPr lang="en-US" dirty="0"/>
              <a:t>Switch</a:t>
            </a:r>
          </a:p>
        </p:txBody>
      </p:sp>
      <p:sp>
        <p:nvSpPr>
          <p:cNvPr id="16" name="Cloud Callout 15"/>
          <p:cNvSpPr/>
          <p:nvPr/>
        </p:nvSpPr>
        <p:spPr>
          <a:xfrm flipH="1">
            <a:off x="1408329" y="842212"/>
            <a:ext cx="2273520" cy="1370056"/>
          </a:xfrm>
          <a:prstGeom prst="cloudCallout">
            <a:avLst>
              <a:gd name="adj1" fmla="val -60730"/>
              <a:gd name="adj2" fmla="val 86820"/>
            </a:avLst>
          </a:prstGeom>
          <a:ln>
            <a:solidFill>
              <a:srgbClr val="5B9BD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858654" y="1095127"/>
            <a:ext cx="1418896" cy="813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lang="en-US" u="sng" dirty="0"/>
              <a:t>Flow Table</a:t>
            </a:r>
            <a:endParaRPr lang="en-US" sz="1400" dirty="0"/>
          </a:p>
          <a:p>
            <a:pPr algn="ctr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</a:pPr>
            <a:r>
              <a:rPr lang="en-US" sz="1400" i="1" dirty="0"/>
              <a:t>&lt;match, action&gt;</a:t>
            </a:r>
          </a:p>
          <a:p>
            <a:pPr algn="ctr">
              <a:lnSpc>
                <a:spcPct val="30000"/>
              </a:lnSpc>
            </a:pPr>
            <a:r>
              <a:rPr lang="en-US" sz="1400" dirty="0"/>
              <a:t>.</a:t>
            </a:r>
          </a:p>
          <a:p>
            <a:pPr algn="ctr">
              <a:lnSpc>
                <a:spcPct val="30000"/>
              </a:lnSpc>
            </a:pPr>
            <a:r>
              <a:rPr lang="en-US" sz="1400" dirty="0"/>
              <a:t>.</a:t>
            </a:r>
          </a:p>
          <a:p>
            <a:pPr algn="ctr">
              <a:lnSpc>
                <a:spcPct val="30000"/>
              </a:lnSpc>
            </a:pPr>
            <a:r>
              <a:rPr lang="en-US" sz="1400" dirty="0"/>
              <a:t>.</a:t>
            </a:r>
          </a:p>
        </p:txBody>
      </p:sp>
      <p:pic>
        <p:nvPicPr>
          <p:cNvPr id="13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60958" y="2345741"/>
            <a:ext cx="1127117" cy="109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548" y="2276748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29102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274;p44"/>
          <p:cNvSpPr txBox="1"/>
          <p:nvPr/>
        </p:nvSpPr>
        <p:spPr>
          <a:xfrm>
            <a:off x="1841304" y="1263568"/>
            <a:ext cx="10959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Filtering</a:t>
            </a:r>
            <a:endParaRPr b="1" dirty="0"/>
          </a:p>
        </p:txBody>
      </p:sp>
      <p:sp>
        <p:nvSpPr>
          <p:cNvPr id="52" name="Google Shape;275;p44"/>
          <p:cNvSpPr txBox="1"/>
          <p:nvPr/>
        </p:nvSpPr>
        <p:spPr>
          <a:xfrm>
            <a:off x="1593747" y="3047540"/>
            <a:ext cx="13434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Forwarding</a:t>
            </a:r>
            <a:endParaRPr b="1" dirty="0"/>
          </a:p>
        </p:txBody>
      </p:sp>
      <p:sp>
        <p:nvSpPr>
          <p:cNvPr id="53" name="Google Shape;276;p44"/>
          <p:cNvSpPr txBox="1"/>
          <p:nvPr/>
        </p:nvSpPr>
        <p:spPr>
          <a:xfrm>
            <a:off x="1841247" y="5016867"/>
            <a:ext cx="10959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Next</a:t>
            </a:r>
            <a:endParaRPr b="1" dirty="0"/>
          </a:p>
        </p:txBody>
      </p:sp>
      <p:cxnSp>
        <p:nvCxnSpPr>
          <p:cNvPr id="33" name="Google Shape;259;p44"/>
          <p:cNvCxnSpPr>
            <a:endCxn id="22" idx="0"/>
          </p:cNvCxnSpPr>
          <p:nvPr/>
        </p:nvCxnSpPr>
        <p:spPr>
          <a:xfrm flipH="1">
            <a:off x="3851139" y="2005154"/>
            <a:ext cx="1477066" cy="655333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4" name="Google Shape;260;p44"/>
          <p:cNvCxnSpPr>
            <a:endCxn id="27" idx="0"/>
          </p:cNvCxnSpPr>
          <p:nvPr/>
        </p:nvCxnSpPr>
        <p:spPr>
          <a:xfrm>
            <a:off x="5328203" y="2005154"/>
            <a:ext cx="1872230" cy="654457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5" name="Google Shape;261;p44"/>
          <p:cNvCxnSpPr>
            <a:endCxn id="23" idx="0"/>
          </p:cNvCxnSpPr>
          <p:nvPr/>
        </p:nvCxnSpPr>
        <p:spPr>
          <a:xfrm flipH="1">
            <a:off x="4993873" y="2005154"/>
            <a:ext cx="334330" cy="66204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1" name="Google Shape;265;p44"/>
          <p:cNvCxnSpPr>
            <a:endCxn id="39" idx="0"/>
          </p:cNvCxnSpPr>
          <p:nvPr/>
        </p:nvCxnSpPr>
        <p:spPr>
          <a:xfrm>
            <a:off x="5328203" y="2005154"/>
            <a:ext cx="823137" cy="66204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7" name="Google Shape;246;p44"/>
          <p:cNvSpPr/>
          <p:nvPr/>
        </p:nvSpPr>
        <p:spPr>
          <a:xfrm>
            <a:off x="2937204" y="4109579"/>
            <a:ext cx="5307410" cy="214676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Google Shape;255;p44"/>
          <p:cNvSpPr/>
          <p:nvPr/>
        </p:nvSpPr>
        <p:spPr>
          <a:xfrm>
            <a:off x="4845733" y="4998411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Multicast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9" name="Google Shape;256;p44"/>
          <p:cNvSpPr/>
          <p:nvPr/>
        </p:nvSpPr>
        <p:spPr>
          <a:xfrm>
            <a:off x="3129740" y="4998411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Hashed (ECMP)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30" name="Google Shape;257;p44"/>
          <p:cNvSpPr/>
          <p:nvPr/>
        </p:nvSpPr>
        <p:spPr>
          <a:xfrm>
            <a:off x="4484316" y="4333116"/>
            <a:ext cx="1707316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Next ID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</a:t>
            </a:r>
            <a:r>
              <a:rPr lang="en" sz="1400" b="0" i="0" u="none" strike="noStrike" cap="none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apping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36" name="Google Shape;262;p44"/>
          <p:cNvCxnSpPr/>
          <p:nvPr/>
        </p:nvCxnSpPr>
        <p:spPr>
          <a:xfrm>
            <a:off x="5337974" y="4759904"/>
            <a:ext cx="5611" cy="23862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7" name="Google Shape;263;p44"/>
          <p:cNvCxnSpPr/>
          <p:nvPr/>
        </p:nvCxnSpPr>
        <p:spPr>
          <a:xfrm flipH="1">
            <a:off x="3627665" y="4759904"/>
            <a:ext cx="1710309" cy="23862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49" name="Google Shape;272;p44"/>
          <p:cNvSpPr/>
          <p:nvPr/>
        </p:nvSpPr>
        <p:spPr>
          <a:xfrm>
            <a:off x="6383013" y="5005119"/>
            <a:ext cx="1192952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>
                <a:latin typeface="Calibri" charset="0"/>
                <a:ea typeface="Calibri" charset="0"/>
                <a:cs typeface="Calibri" charset="0"/>
              </a:rPr>
              <a:t>...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50" name="Google Shape;273;p44"/>
          <p:cNvCxnSpPr/>
          <p:nvPr/>
        </p:nvCxnSpPr>
        <p:spPr>
          <a:xfrm>
            <a:off x="5337974" y="4759904"/>
            <a:ext cx="1641478" cy="245238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54" name="Google Shape;277;p44"/>
          <p:cNvSpPr/>
          <p:nvPr/>
        </p:nvSpPr>
        <p:spPr>
          <a:xfrm>
            <a:off x="4841346" y="5714998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>
                <a:latin typeface="Calibri" charset="0"/>
                <a:ea typeface="Calibri" charset="0"/>
                <a:cs typeface="Calibri" charset="0"/>
              </a:rPr>
              <a:t>Next VLAN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55" name="Google Shape;278;p44"/>
          <p:cNvCxnSpPr/>
          <p:nvPr/>
        </p:nvCxnSpPr>
        <p:spPr>
          <a:xfrm>
            <a:off x="3627645" y="5425199"/>
            <a:ext cx="1711432" cy="28990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6" name="Google Shape;279;p44"/>
          <p:cNvCxnSpPr/>
          <p:nvPr/>
        </p:nvCxnSpPr>
        <p:spPr>
          <a:xfrm flipH="1">
            <a:off x="5339134" y="5431908"/>
            <a:ext cx="1640355" cy="283285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7" name="Google Shape;280;p44"/>
          <p:cNvCxnSpPr/>
          <p:nvPr/>
        </p:nvCxnSpPr>
        <p:spPr>
          <a:xfrm flipH="1">
            <a:off x="5339149" y="5425199"/>
            <a:ext cx="4489" cy="28990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8" name="Google Shape;247;p44"/>
          <p:cNvSpPr/>
          <p:nvPr/>
        </p:nvSpPr>
        <p:spPr>
          <a:xfrm>
            <a:off x="2937205" y="2422490"/>
            <a:ext cx="5307410" cy="159020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Google Shape;252;p44"/>
          <p:cNvSpPr/>
          <p:nvPr/>
        </p:nvSpPr>
        <p:spPr>
          <a:xfrm>
            <a:off x="3446875" y="2660487"/>
            <a:ext cx="808528" cy="45289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Bridging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3" name="Google Shape;253;p44"/>
          <p:cNvSpPr/>
          <p:nvPr/>
        </p:nvSpPr>
        <p:spPr>
          <a:xfrm>
            <a:off x="4495968" y="2667196"/>
            <a:ext cx="995810" cy="44618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IPv4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R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outing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7" name="Google Shape;254;p44"/>
          <p:cNvSpPr/>
          <p:nvPr/>
        </p:nvSpPr>
        <p:spPr>
          <a:xfrm>
            <a:off x="6870678" y="2659611"/>
            <a:ext cx="659509" cy="45377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MPLS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39" name="Google Shape;264;p44"/>
          <p:cNvSpPr/>
          <p:nvPr/>
        </p:nvSpPr>
        <p:spPr>
          <a:xfrm>
            <a:off x="5653435" y="2667196"/>
            <a:ext cx="995810" cy="44618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IPv6 </a:t>
            </a:r>
            <a:r>
              <a:rPr lang="en-US" sz="1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R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outing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42" name="Google Shape;266;p44"/>
          <p:cNvSpPr/>
          <p:nvPr/>
        </p:nvSpPr>
        <p:spPr>
          <a:xfrm>
            <a:off x="4988424" y="3480891"/>
            <a:ext cx="698788" cy="41918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ACL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43" name="Google Shape;267;p44"/>
          <p:cNvCxnSpPr>
            <a:stCxn id="22" idx="2"/>
          </p:cNvCxnSpPr>
          <p:nvPr/>
        </p:nvCxnSpPr>
        <p:spPr>
          <a:xfrm>
            <a:off x="3851139" y="3113380"/>
            <a:ext cx="1486675" cy="367597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4" name="Google Shape;268;p44"/>
          <p:cNvCxnSpPr>
            <a:stCxn id="27" idx="2"/>
          </p:cNvCxnSpPr>
          <p:nvPr/>
        </p:nvCxnSpPr>
        <p:spPr>
          <a:xfrm flipH="1">
            <a:off x="5337871" y="3113381"/>
            <a:ext cx="1862562" cy="367594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6" name="Google Shape;269;p44"/>
          <p:cNvCxnSpPr>
            <a:stCxn id="23" idx="2"/>
          </p:cNvCxnSpPr>
          <p:nvPr/>
        </p:nvCxnSpPr>
        <p:spPr>
          <a:xfrm>
            <a:off x="4993873" y="3113380"/>
            <a:ext cx="343783" cy="367546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7" name="Google Shape;270;p44"/>
          <p:cNvCxnSpPr>
            <a:stCxn id="39" idx="2"/>
          </p:cNvCxnSpPr>
          <p:nvPr/>
        </p:nvCxnSpPr>
        <p:spPr>
          <a:xfrm flipH="1">
            <a:off x="5337709" y="3113380"/>
            <a:ext cx="813631" cy="367546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8" name="Google Shape;271;p44"/>
          <p:cNvCxnSpPr/>
          <p:nvPr/>
        </p:nvCxnSpPr>
        <p:spPr>
          <a:xfrm>
            <a:off x="5337819" y="3900071"/>
            <a:ext cx="0" cy="459799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62" name="Google Shape;285;p44"/>
          <p:cNvCxnSpPr>
            <a:stCxn id="42" idx="3"/>
          </p:cNvCxnSpPr>
          <p:nvPr/>
        </p:nvCxnSpPr>
        <p:spPr>
          <a:xfrm flipV="1">
            <a:off x="5687212" y="3690481"/>
            <a:ext cx="560377" cy="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63" name="TextBox 62"/>
          <p:cNvSpPr txBox="1"/>
          <p:nvPr/>
        </p:nvSpPr>
        <p:spPr>
          <a:xfrm>
            <a:off x="6243425" y="3536687"/>
            <a:ext cx="2001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Drop or pass up to ONOS</a:t>
            </a:r>
          </a:p>
        </p:txBody>
      </p:sp>
      <p:sp>
        <p:nvSpPr>
          <p:cNvPr id="15" name="Google Shape;245;p44"/>
          <p:cNvSpPr/>
          <p:nvPr/>
        </p:nvSpPr>
        <p:spPr>
          <a:xfrm>
            <a:off x="2937205" y="536029"/>
            <a:ext cx="5307410" cy="178957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Google Shape;250;p44"/>
          <p:cNvSpPr/>
          <p:nvPr/>
        </p:nvSpPr>
        <p:spPr>
          <a:xfrm>
            <a:off x="4239378" y="644603"/>
            <a:ext cx="2300613" cy="56910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In-port + VLAN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F</a:t>
            </a:r>
            <a:r>
              <a:rPr lang="en" sz="1400" b="0" i="0" u="none" strike="noStrike" cap="none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iltering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T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able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1" name="Google Shape;251;p44"/>
          <p:cNvSpPr/>
          <p:nvPr/>
        </p:nvSpPr>
        <p:spPr>
          <a:xfrm>
            <a:off x="4536109" y="1715355"/>
            <a:ext cx="1707316" cy="48603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Forwarding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C</a:t>
            </a:r>
            <a:r>
              <a:rPr lang="en" sz="1400" b="0" i="0" u="none" strike="noStrike" cap="none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lassifier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31" name="Google Shape;258;p44"/>
          <p:cNvCxnSpPr>
            <a:stCxn id="19" idx="2"/>
            <a:endCxn id="21" idx="0"/>
          </p:cNvCxnSpPr>
          <p:nvPr/>
        </p:nvCxnSpPr>
        <p:spPr>
          <a:xfrm>
            <a:off x="5389685" y="1213711"/>
            <a:ext cx="82" cy="501644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8" name="Google Shape;281;p44"/>
          <p:cNvCxnSpPr>
            <a:stCxn id="19" idx="3"/>
          </p:cNvCxnSpPr>
          <p:nvPr/>
        </p:nvCxnSpPr>
        <p:spPr>
          <a:xfrm>
            <a:off x="6539991" y="929157"/>
            <a:ext cx="718989" cy="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4" name="TextBox 3"/>
          <p:cNvSpPr txBox="1"/>
          <p:nvPr/>
        </p:nvSpPr>
        <p:spPr>
          <a:xfrm>
            <a:off x="7258980" y="754713"/>
            <a:ext cx="558069" cy="348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Drop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451127" y="1326574"/>
            <a:ext cx="2408745" cy="348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Permit </a:t>
            </a:r>
            <a:r>
              <a:rPr lang="en-US" sz="1400"/>
              <a:t>with Internal VLAN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10516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2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2886" y="1038009"/>
            <a:ext cx="6448787" cy="470105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ight Brace 1"/>
          <p:cNvSpPr/>
          <p:nvPr/>
        </p:nvSpPr>
        <p:spPr>
          <a:xfrm>
            <a:off x="8518358" y="2081463"/>
            <a:ext cx="45719" cy="348916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/>
          <p:cNvSpPr/>
          <p:nvPr/>
        </p:nvSpPr>
        <p:spPr>
          <a:xfrm flipV="1">
            <a:off x="8523571" y="3721768"/>
            <a:ext cx="53740" cy="493295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638644" y="2071255"/>
            <a:ext cx="950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Filtering</a:t>
            </a:r>
          </a:p>
        </p:txBody>
      </p:sp>
      <p:cxnSp>
        <p:nvCxnSpPr>
          <p:cNvPr id="5" name="Straight Arrow Connector 4"/>
          <p:cNvCxnSpPr>
            <a:stCxn id="3" idx="1"/>
            <a:endCxn id="2" idx="1"/>
          </p:cNvCxnSpPr>
          <p:nvPr/>
        </p:nvCxnSpPr>
        <p:spPr>
          <a:xfrm flipH="1">
            <a:off x="8564077" y="2255921"/>
            <a:ext cx="107456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38644" y="3186183"/>
            <a:ext cx="1246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Forwarding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638644" y="3770078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</a:t>
            </a:r>
          </a:p>
        </p:txBody>
      </p:sp>
      <p:cxnSp>
        <p:nvCxnSpPr>
          <p:cNvPr id="32" name="Straight Arrow Connector 31"/>
          <p:cNvCxnSpPr>
            <a:stCxn id="26" idx="1"/>
            <a:endCxn id="20" idx="1"/>
          </p:cNvCxnSpPr>
          <p:nvPr/>
        </p:nvCxnSpPr>
        <p:spPr>
          <a:xfrm flipH="1">
            <a:off x="8577311" y="3954744"/>
            <a:ext cx="1061333" cy="136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eft Brace 7"/>
          <p:cNvSpPr/>
          <p:nvPr/>
        </p:nvSpPr>
        <p:spPr>
          <a:xfrm>
            <a:off x="3296790" y="1443789"/>
            <a:ext cx="45719" cy="603402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878695" y="2081463"/>
            <a:ext cx="759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SPGW</a:t>
            </a:r>
          </a:p>
        </p:txBody>
      </p:sp>
      <p:cxnSp>
        <p:nvCxnSpPr>
          <p:cNvPr id="11" name="Straight Arrow Connector 10"/>
          <p:cNvCxnSpPr>
            <a:stCxn id="9" idx="3"/>
            <a:endCxn id="8" idx="1"/>
          </p:cNvCxnSpPr>
          <p:nvPr/>
        </p:nvCxnSpPr>
        <p:spPr>
          <a:xfrm flipV="1">
            <a:off x="2637942" y="1745490"/>
            <a:ext cx="658848" cy="5206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Left Brace 32"/>
          <p:cNvSpPr/>
          <p:nvPr/>
        </p:nvSpPr>
        <p:spPr>
          <a:xfrm>
            <a:off x="3293468" y="2409962"/>
            <a:ext cx="45719" cy="603402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9" idx="3"/>
            <a:endCxn id="33" idx="1"/>
          </p:cNvCxnSpPr>
          <p:nvPr/>
        </p:nvCxnSpPr>
        <p:spPr>
          <a:xfrm>
            <a:off x="2637942" y="2266129"/>
            <a:ext cx="655526" cy="445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/>
          <p:cNvSpPr/>
          <p:nvPr/>
        </p:nvSpPr>
        <p:spPr>
          <a:xfrm flipV="1">
            <a:off x="8526378" y="3112170"/>
            <a:ext cx="45719" cy="517358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>
            <a:stCxn id="24" idx="1"/>
            <a:endCxn id="16" idx="1"/>
          </p:cNvCxnSpPr>
          <p:nvPr/>
        </p:nvCxnSpPr>
        <p:spPr>
          <a:xfrm flipH="1">
            <a:off x="8572097" y="3370849"/>
            <a:ext cx="106654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134278" y="4259907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INT</a:t>
            </a:r>
          </a:p>
        </p:txBody>
      </p:sp>
      <p:cxnSp>
        <p:nvCxnSpPr>
          <p:cNvPr id="55" name="Straight Arrow Connector 54"/>
          <p:cNvCxnSpPr>
            <a:stCxn id="54" idx="3"/>
            <a:endCxn id="56" idx="1"/>
          </p:cNvCxnSpPr>
          <p:nvPr/>
        </p:nvCxnSpPr>
        <p:spPr>
          <a:xfrm>
            <a:off x="2637942" y="4444573"/>
            <a:ext cx="65884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Left Brace 55"/>
          <p:cNvSpPr/>
          <p:nvPr/>
        </p:nvSpPr>
        <p:spPr>
          <a:xfrm>
            <a:off x="3296790" y="4211963"/>
            <a:ext cx="45719" cy="465221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2033288" y="4946255"/>
            <a:ext cx="604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BNG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2637942" y="5130921"/>
            <a:ext cx="65884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Left Brace 62"/>
          <p:cNvSpPr/>
          <p:nvPr/>
        </p:nvSpPr>
        <p:spPr>
          <a:xfrm>
            <a:off x="3296790" y="4898311"/>
            <a:ext cx="45719" cy="465221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8946238" y="937553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Basic Functionality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468053" y="933906"/>
            <a:ext cx="1855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Optional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9748472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451;p153"/>
          <p:cNvCxnSpPr/>
          <p:nvPr/>
        </p:nvCxnSpPr>
        <p:spPr>
          <a:xfrm rot="10800000" flipH="1">
            <a:off x="2638581" y="4179201"/>
            <a:ext cx="1334191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1452;p153"/>
          <p:cNvCxnSpPr/>
          <p:nvPr/>
        </p:nvCxnSpPr>
        <p:spPr>
          <a:xfrm>
            <a:off x="2638581" y="4452479"/>
            <a:ext cx="1327929" cy="48860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1453;p153"/>
          <p:cNvCxnSpPr/>
          <p:nvPr/>
        </p:nvCxnSpPr>
        <p:spPr>
          <a:xfrm rot="10800000" flipH="1">
            <a:off x="4101143" y="4919743"/>
            <a:ext cx="1352282" cy="1430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1454;p153"/>
          <p:cNvCxnSpPr/>
          <p:nvPr/>
        </p:nvCxnSpPr>
        <p:spPr>
          <a:xfrm>
            <a:off x="5447396" y="4129039"/>
            <a:ext cx="1211731" cy="294554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1455;p153"/>
          <p:cNvCxnSpPr/>
          <p:nvPr/>
        </p:nvCxnSpPr>
        <p:spPr>
          <a:xfrm rot="10800000">
            <a:off x="8029943" y="4143436"/>
            <a:ext cx="1187030" cy="49593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1456;p153"/>
          <p:cNvCxnSpPr/>
          <p:nvPr/>
        </p:nvCxnSpPr>
        <p:spPr>
          <a:xfrm flipH="1">
            <a:off x="7797198" y="4639373"/>
            <a:ext cx="1419774" cy="2659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1457;p153"/>
          <p:cNvCxnSpPr/>
          <p:nvPr/>
        </p:nvCxnSpPr>
        <p:spPr>
          <a:xfrm flipH="1">
            <a:off x="7735830" y="4136253"/>
            <a:ext cx="324589" cy="769215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1458;p153"/>
          <p:cNvCxnSpPr/>
          <p:nvPr/>
        </p:nvCxnSpPr>
        <p:spPr>
          <a:xfrm rot="10800000">
            <a:off x="6714428" y="4438051"/>
            <a:ext cx="911494" cy="48163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1459;p153"/>
          <p:cNvCxnSpPr/>
          <p:nvPr/>
        </p:nvCxnSpPr>
        <p:spPr>
          <a:xfrm rot="10800000" flipH="1">
            <a:off x="5484118" y="4423745"/>
            <a:ext cx="1132062" cy="45998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1460;p153"/>
          <p:cNvCxnSpPr/>
          <p:nvPr/>
        </p:nvCxnSpPr>
        <p:spPr>
          <a:xfrm rot="10800000" flipH="1">
            <a:off x="4137839" y="4143284"/>
            <a:ext cx="1297314" cy="733267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1461;p153"/>
          <p:cNvCxnSpPr/>
          <p:nvPr/>
        </p:nvCxnSpPr>
        <p:spPr>
          <a:xfrm flipH="1">
            <a:off x="6634502" y="4136253"/>
            <a:ext cx="1315753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1462;p153"/>
          <p:cNvCxnSpPr/>
          <p:nvPr/>
        </p:nvCxnSpPr>
        <p:spPr>
          <a:xfrm>
            <a:off x="5575911" y="4905315"/>
            <a:ext cx="2092610" cy="216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7693" y="4172232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5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1758" y="435857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6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1194" y="3892717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8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3324" y="4172232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9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4106" y="3892717"/>
            <a:ext cx="801040" cy="5893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1470;p153"/>
          <p:cNvCxnSpPr/>
          <p:nvPr/>
        </p:nvCxnSpPr>
        <p:spPr>
          <a:xfrm>
            <a:off x="4033815" y="4179354"/>
            <a:ext cx="1419774" cy="74757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" name="Google Shape;1471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8553" y="3914298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1473;p153"/>
          <p:cNvSpPr/>
          <p:nvPr/>
        </p:nvSpPr>
        <p:spPr>
          <a:xfrm>
            <a:off x="2267693" y="1247282"/>
            <a:ext cx="206367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Instance 1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97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6787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3310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0218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1473;p153"/>
          <p:cNvSpPr/>
          <p:nvPr/>
        </p:nvSpPr>
        <p:spPr>
          <a:xfrm>
            <a:off x="7510396" y="1242015"/>
            <a:ext cx="206367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Instance </a:t>
            </a:r>
            <a:r>
              <a:rPr lang="en-US" sz="2000" i="1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  <a:sym typeface="Arial"/>
              </a:rPr>
              <a:t>n</a:t>
            </a:r>
            <a:endParaRPr sz="2000" b="0" i="1" u="none" strike="noStrike" cap="none" dirty="0">
              <a:solidFill>
                <a:srgbClr val="000000"/>
              </a:solidFill>
              <a:latin typeface="Times New Roman" charset="0"/>
              <a:ea typeface="Times New Roman" charset="0"/>
              <a:cs typeface="Times New Roman" charset="0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33280" y="2272716"/>
            <a:ext cx="4175204" cy="597837"/>
          </a:xfrm>
          <a:prstGeom prst="rect">
            <a:avLst/>
          </a:prstGeom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33280" y="2285778"/>
            <a:ext cx="772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Atomix</a:t>
            </a:r>
            <a:endParaRPr lang="en-US" sz="1600" dirty="0"/>
          </a:p>
          <a:p>
            <a:pPr algn="ctr"/>
            <a:r>
              <a:rPr lang="en-US" sz="1600" dirty="0"/>
              <a:t>Maps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247675" y="2279246"/>
            <a:ext cx="772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Atomix</a:t>
            </a:r>
            <a:endParaRPr lang="en-US" sz="1600" dirty="0"/>
          </a:p>
          <a:p>
            <a:pPr algn="ctr"/>
            <a:r>
              <a:rPr lang="en-US" sz="1600" dirty="0"/>
              <a:t>Maps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280190" y="2160639"/>
            <a:ext cx="1246280" cy="835051"/>
            <a:chOff x="10296635" y="1450727"/>
            <a:chExt cx="1246280" cy="835051"/>
          </a:xfrm>
        </p:grpSpPr>
        <p:sp>
          <p:nvSpPr>
            <p:cNvPr id="84" name="Diamond 83"/>
            <p:cNvSpPr/>
            <p:nvPr/>
          </p:nvSpPr>
          <p:spPr>
            <a:xfrm>
              <a:off x="10296635" y="1450727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Diamond 84"/>
            <p:cNvSpPr/>
            <p:nvPr/>
          </p:nvSpPr>
          <p:spPr>
            <a:xfrm>
              <a:off x="10296635" y="1552576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Diamond 88"/>
            <p:cNvSpPr/>
            <p:nvPr/>
          </p:nvSpPr>
          <p:spPr>
            <a:xfrm>
              <a:off x="10296635" y="1655994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Diamond 100"/>
            <p:cNvSpPr/>
            <p:nvPr/>
          </p:nvSpPr>
          <p:spPr>
            <a:xfrm>
              <a:off x="10296635" y="1744880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Diamond 103"/>
            <p:cNvSpPr/>
            <p:nvPr/>
          </p:nvSpPr>
          <p:spPr>
            <a:xfrm>
              <a:off x="10296635" y="1846729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Diamond 104"/>
            <p:cNvSpPr/>
            <p:nvPr/>
          </p:nvSpPr>
          <p:spPr>
            <a:xfrm>
              <a:off x="10296635" y="1950147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664452" y="2299771"/>
            <a:ext cx="483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Raft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450547" y="2548026"/>
            <a:ext cx="9113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Algorithm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068170" y="2571633"/>
            <a:ext cx="1670321" cy="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3" idx="2"/>
          </p:cNvCxnSpPr>
          <p:nvPr/>
        </p:nvCxnSpPr>
        <p:spPr>
          <a:xfrm flipH="1">
            <a:off x="8161258" y="3303418"/>
            <a:ext cx="380976" cy="72716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3" idx="2"/>
          </p:cNvCxnSpPr>
          <p:nvPr/>
        </p:nvCxnSpPr>
        <p:spPr>
          <a:xfrm>
            <a:off x="8542234" y="3303418"/>
            <a:ext cx="674738" cy="117862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73" idx="2"/>
          </p:cNvCxnSpPr>
          <p:nvPr/>
        </p:nvCxnSpPr>
        <p:spPr>
          <a:xfrm flipH="1">
            <a:off x="6891872" y="3303418"/>
            <a:ext cx="1650362" cy="98707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46" idx="2"/>
          </p:cNvCxnSpPr>
          <p:nvPr/>
        </p:nvCxnSpPr>
        <p:spPr>
          <a:xfrm flipH="1">
            <a:off x="2668213" y="3308685"/>
            <a:ext cx="631318" cy="1000767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6" idx="2"/>
          </p:cNvCxnSpPr>
          <p:nvPr/>
        </p:nvCxnSpPr>
        <p:spPr>
          <a:xfrm>
            <a:off x="3299531" y="3308685"/>
            <a:ext cx="439544" cy="146365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46" idx="2"/>
          </p:cNvCxnSpPr>
          <p:nvPr/>
        </p:nvCxnSpPr>
        <p:spPr>
          <a:xfrm>
            <a:off x="3299531" y="3308685"/>
            <a:ext cx="533749" cy="721894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2498678" y="2091927"/>
            <a:ext cx="1025340" cy="1101344"/>
            <a:chOff x="10269437" y="2929235"/>
            <a:chExt cx="1148040" cy="1350639"/>
          </a:xfrm>
        </p:grpSpPr>
        <p:sp>
          <p:nvSpPr>
            <p:cNvPr id="112" name="Rectangle 111"/>
            <p:cNvSpPr/>
            <p:nvPr/>
          </p:nvSpPr>
          <p:spPr>
            <a:xfrm>
              <a:off x="10269437" y="2929235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Apps</a:t>
              </a: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10269437" y="3274400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10269437" y="3624103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Drivers</a:t>
              </a: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0269437" y="3978099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Protocols</a:t>
              </a: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8317746" y="2076715"/>
            <a:ext cx="1025340" cy="1101344"/>
            <a:chOff x="10269437" y="2929235"/>
            <a:chExt cx="1148040" cy="1350639"/>
          </a:xfrm>
        </p:grpSpPr>
        <p:sp>
          <p:nvSpPr>
            <p:cNvPr id="118" name="Rectangle 117"/>
            <p:cNvSpPr/>
            <p:nvPr/>
          </p:nvSpPr>
          <p:spPr>
            <a:xfrm>
              <a:off x="10269437" y="2929235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Apps</a:t>
              </a: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0269437" y="3274400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0269437" y="3624103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Drivers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10269437" y="3978099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Protocols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8218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9047662" y="3566718"/>
            <a:ext cx="1354732" cy="1339575"/>
            <a:chOff x="2157822" y="1314134"/>
            <a:chExt cx="1354732" cy="1339575"/>
          </a:xfrm>
        </p:grpSpPr>
        <p:sp>
          <p:nvSpPr>
            <p:cNvPr id="75" name="Oval 74"/>
            <p:cNvSpPr/>
            <p:nvPr/>
          </p:nvSpPr>
          <p:spPr>
            <a:xfrm>
              <a:off x="2172704" y="1314134"/>
              <a:ext cx="1339850" cy="133957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7822" y="1461985"/>
              <a:ext cx="1272041" cy="957221"/>
            </a:xfrm>
            <a:prstGeom prst="rect">
              <a:avLst/>
            </a:prstGeom>
          </p:spPr>
        </p:pic>
      </p:grpSp>
      <p:grpSp>
        <p:nvGrpSpPr>
          <p:cNvPr id="71" name="Group 70"/>
          <p:cNvGrpSpPr/>
          <p:nvPr/>
        </p:nvGrpSpPr>
        <p:grpSpPr>
          <a:xfrm>
            <a:off x="7181316" y="5060362"/>
            <a:ext cx="1354732" cy="1339575"/>
            <a:chOff x="2157822" y="1314134"/>
            <a:chExt cx="1354732" cy="1339575"/>
          </a:xfrm>
        </p:grpSpPr>
        <p:sp>
          <p:nvSpPr>
            <p:cNvPr id="72" name="Oval 71"/>
            <p:cNvSpPr/>
            <p:nvPr/>
          </p:nvSpPr>
          <p:spPr>
            <a:xfrm>
              <a:off x="2172704" y="1314134"/>
              <a:ext cx="1339850" cy="133957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7822" y="1461985"/>
              <a:ext cx="1272041" cy="957221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1775355" y="3566718"/>
            <a:ext cx="1354732" cy="1339575"/>
            <a:chOff x="2157822" y="1314134"/>
            <a:chExt cx="1354732" cy="1339575"/>
          </a:xfrm>
        </p:grpSpPr>
        <p:sp>
          <p:nvSpPr>
            <p:cNvPr id="69" name="Oval 68"/>
            <p:cNvSpPr/>
            <p:nvPr/>
          </p:nvSpPr>
          <p:spPr>
            <a:xfrm>
              <a:off x="2172704" y="1314134"/>
              <a:ext cx="1339850" cy="133957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7822" y="1461985"/>
              <a:ext cx="1272041" cy="957221"/>
            </a:xfrm>
            <a:prstGeom prst="rect">
              <a:avLst/>
            </a:prstGeom>
          </p:spPr>
        </p:pic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6FF71FB-BF72-ED43-992E-738385F4F289}"/>
              </a:ext>
            </a:extLst>
          </p:cNvPr>
          <p:cNvCxnSpPr>
            <a:cxnSpLocks/>
            <a:endCxn id="49" idx="6"/>
          </p:cNvCxnSpPr>
          <p:nvPr/>
        </p:nvCxnSpPr>
        <p:spPr bwMode="gray">
          <a:xfrm>
            <a:off x="3441921" y="4257772"/>
            <a:ext cx="1112911" cy="1677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5F18FF-151E-D849-B448-C4DAE92ACC3A}"/>
              </a:ext>
            </a:extLst>
          </p:cNvPr>
          <p:cNvCxnSpPr>
            <a:cxnSpLocks/>
            <a:stCxn id="49" idx="13"/>
          </p:cNvCxnSpPr>
          <p:nvPr/>
        </p:nvCxnSpPr>
        <p:spPr bwMode="gray">
          <a:xfrm flipV="1">
            <a:off x="7044709" y="4213060"/>
            <a:ext cx="1410035" cy="17605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527482E-587B-BE45-8184-3F5DB420F07F}"/>
              </a:ext>
            </a:extLst>
          </p:cNvPr>
          <p:cNvSpPr/>
          <p:nvPr/>
        </p:nvSpPr>
        <p:spPr>
          <a:xfrm>
            <a:off x="6769210" y="2224059"/>
            <a:ext cx="1540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</a:rPr>
              <a:t>Cloud Services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C75C9C-3A12-644A-B53B-EF7861B424E3}"/>
              </a:ext>
            </a:extLst>
          </p:cNvPr>
          <p:cNvCxnSpPr>
            <a:cxnSpLocks/>
            <a:stCxn id="37" idx="2"/>
            <a:endCxn id="35" idx="0"/>
          </p:cNvCxnSpPr>
          <p:nvPr/>
        </p:nvCxnSpPr>
        <p:spPr bwMode="gray">
          <a:xfrm flipH="1">
            <a:off x="3441921" y="1676238"/>
            <a:ext cx="2873692" cy="2164702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0D9304AB-A3DD-E34C-9E3E-372F3998FA3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48348" y="3501456"/>
            <a:ext cx="2502845" cy="1170572"/>
          </a:xfrm>
          <a:custGeom>
            <a:avLst/>
            <a:gdLst>
              <a:gd name="T0" fmla="*/ 242 w 386"/>
              <a:gd name="T1" fmla="*/ 244 h 244"/>
              <a:gd name="T2" fmla="*/ 241 w 386"/>
              <a:gd name="T3" fmla="*/ 244 h 244"/>
              <a:gd name="T4" fmla="*/ 196 w 386"/>
              <a:gd name="T5" fmla="*/ 226 h 244"/>
              <a:gd name="T6" fmla="*/ 146 w 386"/>
              <a:gd name="T7" fmla="*/ 238 h 244"/>
              <a:gd name="T8" fmla="*/ 86 w 386"/>
              <a:gd name="T9" fmla="*/ 216 h 244"/>
              <a:gd name="T10" fmla="*/ 62 w 386"/>
              <a:gd name="T11" fmla="*/ 220 h 244"/>
              <a:gd name="T12" fmla="*/ 1 w 386"/>
              <a:gd name="T13" fmla="*/ 158 h 244"/>
              <a:gd name="T14" fmla="*/ 65 w 386"/>
              <a:gd name="T15" fmla="*/ 98 h 244"/>
              <a:gd name="T16" fmla="*/ 72 w 386"/>
              <a:gd name="T17" fmla="*/ 99 h 244"/>
              <a:gd name="T18" fmla="*/ 146 w 386"/>
              <a:gd name="T19" fmla="*/ 47 h 244"/>
              <a:gd name="T20" fmla="*/ 169 w 386"/>
              <a:gd name="T21" fmla="*/ 51 h 244"/>
              <a:gd name="T22" fmla="*/ 249 w 386"/>
              <a:gd name="T23" fmla="*/ 1 h 244"/>
              <a:gd name="T24" fmla="*/ 333 w 386"/>
              <a:gd name="T25" fmla="*/ 79 h 244"/>
              <a:gd name="T26" fmla="*/ 385 w 386"/>
              <a:gd name="T27" fmla="*/ 152 h 244"/>
              <a:gd name="T28" fmla="*/ 362 w 386"/>
              <a:gd name="T29" fmla="*/ 205 h 244"/>
              <a:gd name="T30" fmla="*/ 319 w 386"/>
              <a:gd name="T31" fmla="*/ 222 h 244"/>
              <a:gd name="T32" fmla="*/ 298 w 386"/>
              <a:gd name="T33" fmla="*/ 217 h 244"/>
              <a:gd name="T34" fmla="*/ 242 w 386"/>
              <a:gd name="T35" fmla="*/ 244 h 244"/>
              <a:gd name="T36" fmla="*/ 199 w 386"/>
              <a:gd name="T37" fmla="*/ 206 h 244"/>
              <a:gd name="T38" fmla="*/ 203 w 386"/>
              <a:gd name="T39" fmla="*/ 211 h 244"/>
              <a:gd name="T40" fmla="*/ 241 w 386"/>
              <a:gd name="T41" fmla="*/ 228 h 244"/>
              <a:gd name="T42" fmla="*/ 288 w 386"/>
              <a:gd name="T43" fmla="*/ 203 h 244"/>
              <a:gd name="T44" fmla="*/ 293 w 386"/>
              <a:gd name="T45" fmla="*/ 196 h 244"/>
              <a:gd name="T46" fmla="*/ 299 w 386"/>
              <a:gd name="T47" fmla="*/ 200 h 244"/>
              <a:gd name="T48" fmla="*/ 320 w 386"/>
              <a:gd name="T49" fmla="*/ 206 h 244"/>
              <a:gd name="T50" fmla="*/ 351 w 386"/>
              <a:gd name="T51" fmla="*/ 193 h 244"/>
              <a:gd name="T52" fmla="*/ 369 w 386"/>
              <a:gd name="T53" fmla="*/ 151 h 244"/>
              <a:gd name="T54" fmla="*/ 325 w 386"/>
              <a:gd name="T55" fmla="*/ 94 h 244"/>
              <a:gd name="T56" fmla="*/ 319 w 386"/>
              <a:gd name="T57" fmla="*/ 93 h 244"/>
              <a:gd name="T58" fmla="*/ 318 w 386"/>
              <a:gd name="T59" fmla="*/ 87 h 244"/>
              <a:gd name="T60" fmla="*/ 248 w 386"/>
              <a:gd name="T61" fmla="*/ 17 h 244"/>
              <a:gd name="T62" fmla="*/ 248 w 386"/>
              <a:gd name="T63" fmla="*/ 17 h 244"/>
              <a:gd name="T64" fmla="*/ 181 w 386"/>
              <a:gd name="T65" fmla="*/ 64 h 244"/>
              <a:gd name="T66" fmla="*/ 177 w 386"/>
              <a:gd name="T67" fmla="*/ 72 h 244"/>
              <a:gd name="T68" fmla="*/ 170 w 386"/>
              <a:gd name="T69" fmla="*/ 69 h 244"/>
              <a:gd name="T70" fmla="*/ 145 w 386"/>
              <a:gd name="T71" fmla="*/ 63 h 244"/>
              <a:gd name="T72" fmla="*/ 85 w 386"/>
              <a:gd name="T73" fmla="*/ 110 h 244"/>
              <a:gd name="T74" fmla="*/ 84 w 386"/>
              <a:gd name="T75" fmla="*/ 118 h 244"/>
              <a:gd name="T76" fmla="*/ 76 w 386"/>
              <a:gd name="T77" fmla="*/ 116 h 244"/>
              <a:gd name="T78" fmla="*/ 64 w 386"/>
              <a:gd name="T79" fmla="*/ 114 h 244"/>
              <a:gd name="T80" fmla="*/ 17 w 386"/>
              <a:gd name="T81" fmla="*/ 158 h 244"/>
              <a:gd name="T82" fmla="*/ 62 w 386"/>
              <a:gd name="T83" fmla="*/ 204 h 244"/>
              <a:gd name="T84" fmla="*/ 84 w 386"/>
              <a:gd name="T85" fmla="*/ 199 h 244"/>
              <a:gd name="T86" fmla="*/ 89 w 386"/>
              <a:gd name="T87" fmla="*/ 197 h 244"/>
              <a:gd name="T88" fmla="*/ 94 w 386"/>
              <a:gd name="T89" fmla="*/ 201 h 244"/>
              <a:gd name="T90" fmla="*/ 147 w 386"/>
              <a:gd name="T91" fmla="*/ 222 h 244"/>
              <a:gd name="T92" fmla="*/ 193 w 386"/>
              <a:gd name="T93" fmla="*/ 210 h 244"/>
              <a:gd name="T94" fmla="*/ 199 w 386"/>
              <a:gd name="T95" fmla="*/ 206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86" h="244">
                <a:moveTo>
                  <a:pt x="242" y="244"/>
                </a:moveTo>
                <a:cubicBezTo>
                  <a:pt x="242" y="244"/>
                  <a:pt x="241" y="244"/>
                  <a:pt x="241" y="244"/>
                </a:cubicBezTo>
                <a:cubicBezTo>
                  <a:pt x="224" y="244"/>
                  <a:pt x="208" y="238"/>
                  <a:pt x="196" y="226"/>
                </a:cubicBezTo>
                <a:cubicBezTo>
                  <a:pt x="182" y="234"/>
                  <a:pt x="164" y="238"/>
                  <a:pt x="146" y="238"/>
                </a:cubicBezTo>
                <a:cubicBezTo>
                  <a:pt x="123" y="237"/>
                  <a:pt x="101" y="229"/>
                  <a:pt x="86" y="216"/>
                </a:cubicBezTo>
                <a:cubicBezTo>
                  <a:pt x="79" y="219"/>
                  <a:pt x="70" y="220"/>
                  <a:pt x="62" y="220"/>
                </a:cubicBezTo>
                <a:cubicBezTo>
                  <a:pt x="27" y="219"/>
                  <a:pt x="0" y="191"/>
                  <a:pt x="1" y="158"/>
                </a:cubicBezTo>
                <a:cubicBezTo>
                  <a:pt x="2" y="124"/>
                  <a:pt x="30" y="97"/>
                  <a:pt x="65" y="98"/>
                </a:cubicBezTo>
                <a:cubicBezTo>
                  <a:pt x="67" y="98"/>
                  <a:pt x="70" y="98"/>
                  <a:pt x="72" y="99"/>
                </a:cubicBezTo>
                <a:cubicBezTo>
                  <a:pt x="82" y="67"/>
                  <a:pt x="112" y="46"/>
                  <a:pt x="146" y="47"/>
                </a:cubicBezTo>
                <a:cubicBezTo>
                  <a:pt x="154" y="47"/>
                  <a:pt x="162" y="49"/>
                  <a:pt x="169" y="51"/>
                </a:cubicBezTo>
                <a:cubicBezTo>
                  <a:pt x="184" y="19"/>
                  <a:pt x="215" y="0"/>
                  <a:pt x="249" y="1"/>
                </a:cubicBezTo>
                <a:cubicBezTo>
                  <a:pt x="291" y="2"/>
                  <a:pt x="326" y="35"/>
                  <a:pt x="333" y="79"/>
                </a:cubicBezTo>
                <a:cubicBezTo>
                  <a:pt x="364" y="85"/>
                  <a:pt x="386" y="116"/>
                  <a:pt x="385" y="152"/>
                </a:cubicBezTo>
                <a:cubicBezTo>
                  <a:pt x="385" y="172"/>
                  <a:pt x="376" y="192"/>
                  <a:pt x="362" y="205"/>
                </a:cubicBezTo>
                <a:cubicBezTo>
                  <a:pt x="350" y="216"/>
                  <a:pt x="335" y="222"/>
                  <a:pt x="319" y="222"/>
                </a:cubicBezTo>
                <a:cubicBezTo>
                  <a:pt x="312" y="222"/>
                  <a:pt x="305" y="220"/>
                  <a:pt x="298" y="217"/>
                </a:cubicBezTo>
                <a:cubicBezTo>
                  <a:pt x="285" y="234"/>
                  <a:pt x="264" y="244"/>
                  <a:pt x="242" y="244"/>
                </a:cubicBezTo>
                <a:close/>
                <a:moveTo>
                  <a:pt x="199" y="206"/>
                </a:moveTo>
                <a:cubicBezTo>
                  <a:pt x="203" y="211"/>
                  <a:pt x="203" y="211"/>
                  <a:pt x="203" y="211"/>
                </a:cubicBezTo>
                <a:cubicBezTo>
                  <a:pt x="213" y="222"/>
                  <a:pt x="227" y="228"/>
                  <a:pt x="241" y="228"/>
                </a:cubicBezTo>
                <a:cubicBezTo>
                  <a:pt x="260" y="229"/>
                  <a:pt x="278" y="219"/>
                  <a:pt x="288" y="203"/>
                </a:cubicBezTo>
                <a:cubicBezTo>
                  <a:pt x="293" y="196"/>
                  <a:pt x="293" y="196"/>
                  <a:pt x="293" y="196"/>
                </a:cubicBezTo>
                <a:cubicBezTo>
                  <a:pt x="299" y="200"/>
                  <a:pt x="299" y="200"/>
                  <a:pt x="299" y="200"/>
                </a:cubicBezTo>
                <a:cubicBezTo>
                  <a:pt x="306" y="204"/>
                  <a:pt x="313" y="206"/>
                  <a:pt x="320" y="206"/>
                </a:cubicBezTo>
                <a:cubicBezTo>
                  <a:pt x="331" y="206"/>
                  <a:pt x="342" y="202"/>
                  <a:pt x="351" y="193"/>
                </a:cubicBezTo>
                <a:cubicBezTo>
                  <a:pt x="362" y="183"/>
                  <a:pt x="369" y="168"/>
                  <a:pt x="369" y="151"/>
                </a:cubicBezTo>
                <a:cubicBezTo>
                  <a:pt x="370" y="121"/>
                  <a:pt x="351" y="96"/>
                  <a:pt x="325" y="94"/>
                </a:cubicBezTo>
                <a:cubicBezTo>
                  <a:pt x="319" y="93"/>
                  <a:pt x="319" y="93"/>
                  <a:pt x="319" y="93"/>
                </a:cubicBezTo>
                <a:cubicBezTo>
                  <a:pt x="318" y="87"/>
                  <a:pt x="318" y="87"/>
                  <a:pt x="318" y="87"/>
                </a:cubicBezTo>
                <a:cubicBezTo>
                  <a:pt x="315" y="48"/>
                  <a:pt x="285" y="18"/>
                  <a:pt x="248" y="17"/>
                </a:cubicBezTo>
                <a:cubicBezTo>
                  <a:pt x="248" y="17"/>
                  <a:pt x="248" y="17"/>
                  <a:pt x="248" y="17"/>
                </a:cubicBezTo>
                <a:cubicBezTo>
                  <a:pt x="219" y="16"/>
                  <a:pt x="192" y="35"/>
                  <a:pt x="181" y="64"/>
                </a:cubicBezTo>
                <a:cubicBezTo>
                  <a:pt x="177" y="72"/>
                  <a:pt x="177" y="72"/>
                  <a:pt x="177" y="72"/>
                </a:cubicBezTo>
                <a:cubicBezTo>
                  <a:pt x="170" y="69"/>
                  <a:pt x="170" y="69"/>
                  <a:pt x="170" y="69"/>
                </a:cubicBezTo>
                <a:cubicBezTo>
                  <a:pt x="162" y="65"/>
                  <a:pt x="154" y="63"/>
                  <a:pt x="145" y="63"/>
                </a:cubicBezTo>
                <a:cubicBezTo>
                  <a:pt x="117" y="62"/>
                  <a:pt x="92" y="82"/>
                  <a:pt x="85" y="110"/>
                </a:cubicBezTo>
                <a:cubicBezTo>
                  <a:pt x="84" y="118"/>
                  <a:pt x="84" y="118"/>
                  <a:pt x="84" y="118"/>
                </a:cubicBezTo>
                <a:cubicBezTo>
                  <a:pt x="76" y="116"/>
                  <a:pt x="76" y="116"/>
                  <a:pt x="76" y="116"/>
                </a:cubicBezTo>
                <a:cubicBezTo>
                  <a:pt x="72" y="115"/>
                  <a:pt x="68" y="114"/>
                  <a:pt x="64" y="114"/>
                </a:cubicBezTo>
                <a:cubicBezTo>
                  <a:pt x="39" y="114"/>
                  <a:pt x="18" y="133"/>
                  <a:pt x="17" y="158"/>
                </a:cubicBezTo>
                <a:cubicBezTo>
                  <a:pt x="17" y="183"/>
                  <a:pt x="37" y="204"/>
                  <a:pt x="62" y="204"/>
                </a:cubicBezTo>
                <a:cubicBezTo>
                  <a:pt x="70" y="204"/>
                  <a:pt x="78" y="203"/>
                  <a:pt x="84" y="199"/>
                </a:cubicBezTo>
                <a:cubicBezTo>
                  <a:pt x="89" y="197"/>
                  <a:pt x="89" y="197"/>
                  <a:pt x="89" y="197"/>
                </a:cubicBezTo>
                <a:cubicBezTo>
                  <a:pt x="94" y="201"/>
                  <a:pt x="94" y="201"/>
                  <a:pt x="94" y="201"/>
                </a:cubicBezTo>
                <a:cubicBezTo>
                  <a:pt x="106" y="213"/>
                  <a:pt x="125" y="221"/>
                  <a:pt x="147" y="222"/>
                </a:cubicBezTo>
                <a:cubicBezTo>
                  <a:pt x="164" y="222"/>
                  <a:pt x="180" y="218"/>
                  <a:pt x="193" y="210"/>
                </a:cubicBezTo>
                <a:lnTo>
                  <a:pt x="199" y="20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02613E-6BC7-1D46-B587-B3A573D00339}"/>
              </a:ext>
            </a:extLst>
          </p:cNvPr>
          <p:cNvSpPr txBox="1"/>
          <p:nvPr/>
        </p:nvSpPr>
        <p:spPr>
          <a:xfrm>
            <a:off x="10154355" y="3254610"/>
            <a:ext cx="1048364" cy="44319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Corporate</a:t>
            </a:r>
          </a:p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Datacenter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830A6-82B1-4144-801B-F827902F09A3}"/>
              </a:ext>
            </a:extLst>
          </p:cNvPr>
          <p:cNvSpPr txBox="1"/>
          <p:nvPr/>
        </p:nvSpPr>
        <p:spPr>
          <a:xfrm>
            <a:off x="1397168" y="3420809"/>
            <a:ext cx="657231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Branch</a:t>
            </a:r>
          </a:p>
        </p:txBody>
      </p:sp>
      <p:pic>
        <p:nvPicPr>
          <p:cNvPr id="35" name="Google Shape;1463;p153" descr="switch-icon.png">
            <a:extLst>
              <a:ext uri="{FF2B5EF4-FFF2-40B4-BE49-F238E27FC236}">
                <a16:creationId xmlns:a16="http://schemas.microsoft.com/office/drawing/2014/main" id="{50BFE77A-6E07-0942-A8C6-0C46B730EE4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4190" y="3840940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463;p153" descr="switch-icon.png">
            <a:extLst>
              <a:ext uri="{FF2B5EF4-FFF2-40B4-BE49-F238E27FC236}">
                <a16:creationId xmlns:a16="http://schemas.microsoft.com/office/drawing/2014/main" id="{205A5F32-982B-4245-9DAB-43174AEB436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4744" y="3844834"/>
            <a:ext cx="915462" cy="73645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D35DF8F-05D7-E941-A7EC-CAC29472D175}"/>
              </a:ext>
            </a:extLst>
          </p:cNvPr>
          <p:cNvSpPr/>
          <p:nvPr/>
        </p:nvSpPr>
        <p:spPr>
          <a:xfrm>
            <a:off x="4671744" y="981743"/>
            <a:ext cx="3287738" cy="69449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SD-WAN Controller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97350CD-1171-D841-92BF-D1054A37599B}"/>
              </a:ext>
            </a:extLst>
          </p:cNvPr>
          <p:cNvCxnSpPr>
            <a:cxnSpLocks/>
            <a:stCxn id="49" idx="0"/>
          </p:cNvCxnSpPr>
          <p:nvPr/>
        </p:nvCxnSpPr>
        <p:spPr bwMode="gray">
          <a:xfrm>
            <a:off x="6117489" y="4672028"/>
            <a:ext cx="690757" cy="944704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2011CB7-906D-3B43-A101-D768C029CD5E}"/>
              </a:ext>
            </a:extLst>
          </p:cNvPr>
          <p:cNvSpPr txBox="1"/>
          <p:nvPr/>
        </p:nvSpPr>
        <p:spPr>
          <a:xfrm>
            <a:off x="8515400" y="5939878"/>
            <a:ext cx="1094852" cy="276999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Main Office</a:t>
            </a:r>
          </a:p>
        </p:txBody>
      </p:sp>
      <p:pic>
        <p:nvPicPr>
          <p:cNvPr id="56" name="Google Shape;1463;p153" descr="switch-icon.png">
            <a:extLst>
              <a:ext uri="{FF2B5EF4-FFF2-40B4-BE49-F238E27FC236}">
                <a16:creationId xmlns:a16="http://schemas.microsoft.com/office/drawing/2014/main" id="{A3E69FF0-F97D-0D4F-9818-69ECC725C0E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92034" y="5310027"/>
            <a:ext cx="915462" cy="7364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A5507CB-7D0D-4546-B2D9-63A5C881359E}"/>
              </a:ext>
            </a:extLst>
          </p:cNvPr>
          <p:cNvCxnSpPr>
            <a:cxnSpLocks/>
            <a:stCxn id="37" idx="2"/>
            <a:endCxn id="36" idx="0"/>
          </p:cNvCxnSpPr>
          <p:nvPr/>
        </p:nvCxnSpPr>
        <p:spPr bwMode="gray">
          <a:xfrm>
            <a:off x="6315613" y="1676238"/>
            <a:ext cx="2596862" cy="2168596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7E4AC2C-6EC6-9E4C-9815-CA702E027D50}"/>
              </a:ext>
            </a:extLst>
          </p:cNvPr>
          <p:cNvCxnSpPr/>
          <p:nvPr/>
        </p:nvCxnSpPr>
        <p:spPr>
          <a:xfrm flipV="1">
            <a:off x="3899652" y="4025921"/>
            <a:ext cx="4421825" cy="3727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3F8AA42-B6AE-7244-AFC2-65B6AF0BBABC}"/>
              </a:ext>
            </a:extLst>
          </p:cNvPr>
          <p:cNvCxnSpPr>
            <a:cxnSpLocks/>
          </p:cNvCxnSpPr>
          <p:nvPr/>
        </p:nvCxnSpPr>
        <p:spPr>
          <a:xfrm>
            <a:off x="3899652" y="4402330"/>
            <a:ext cx="2512478" cy="127592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0FA859-F6DB-2F42-8806-A40C15FA70D0}"/>
              </a:ext>
            </a:extLst>
          </p:cNvPr>
          <p:cNvCxnSpPr>
            <a:cxnSpLocks/>
          </p:cNvCxnSpPr>
          <p:nvPr/>
        </p:nvCxnSpPr>
        <p:spPr>
          <a:xfrm flipV="1">
            <a:off x="7253987" y="4395178"/>
            <a:ext cx="951818" cy="88567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CD355321-342B-7347-850B-E5759F8C8939}"/>
              </a:ext>
            </a:extLst>
          </p:cNvPr>
          <p:cNvSpPr/>
          <p:nvPr/>
        </p:nvSpPr>
        <p:spPr>
          <a:xfrm>
            <a:off x="5660986" y="5863536"/>
            <a:ext cx="1502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SD-WAN Edge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63D567D-00C8-BE42-939B-C1FDD27A6BAE}"/>
              </a:ext>
            </a:extLst>
          </p:cNvPr>
          <p:cNvSpPr/>
          <p:nvPr/>
        </p:nvSpPr>
        <p:spPr>
          <a:xfrm>
            <a:off x="3845409" y="5104670"/>
            <a:ext cx="1603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Overlay Tunnel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43A6A29-410D-624C-AC3E-B49BEE4D5F32}"/>
              </a:ext>
            </a:extLst>
          </p:cNvPr>
          <p:cNvCxnSpPr>
            <a:cxnSpLocks/>
          </p:cNvCxnSpPr>
          <p:nvPr/>
        </p:nvCxnSpPr>
        <p:spPr bwMode="gray">
          <a:xfrm flipV="1">
            <a:off x="3633508" y="2860912"/>
            <a:ext cx="2395166" cy="961758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lgDash"/>
            <a:miter lim="800000"/>
            <a:tailEnd type="triangle"/>
          </a:ln>
          <a:effectLst/>
        </p:spPr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AAB2973C-52BC-BA4C-B332-AF77186F1E42}"/>
              </a:ext>
            </a:extLst>
          </p:cNvPr>
          <p:cNvSpPr/>
          <p:nvPr/>
        </p:nvSpPr>
        <p:spPr>
          <a:xfrm>
            <a:off x="5436183" y="313177"/>
            <a:ext cx="1752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Network Policies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3C47145-F5EE-6142-BB6D-2C15C04869B8}"/>
              </a:ext>
            </a:extLst>
          </p:cNvPr>
          <p:cNvCxnSpPr>
            <a:stCxn id="65" idx="2"/>
            <a:endCxn id="37" idx="0"/>
          </p:cNvCxnSpPr>
          <p:nvPr/>
        </p:nvCxnSpPr>
        <p:spPr>
          <a:xfrm>
            <a:off x="6312385" y="682509"/>
            <a:ext cx="3228" cy="299234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6021320" y="2327598"/>
            <a:ext cx="1026807" cy="635079"/>
            <a:chOff x="9601195" y="1875940"/>
            <a:chExt cx="1026807" cy="635079"/>
          </a:xfrm>
        </p:grpSpPr>
        <p:pic>
          <p:nvPicPr>
            <p:cNvPr id="79" name="Picture 78" descr="A close up of a logo&#10;&#10;Description automatically generated">
              <a:extLst>
                <a:ext uri="{FF2B5EF4-FFF2-40B4-BE49-F238E27FC236}">
                  <a16:creationId xmlns:a16="http://schemas.microsoft.com/office/drawing/2014/main" id="{2D8E48CB-715A-D747-AEFA-A860AAE5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9601195" y="1947547"/>
              <a:ext cx="1026807" cy="56347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5835D984-5449-7D47-B769-339B99768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01640" y="1875940"/>
              <a:ext cx="449610" cy="39588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D1908FD-68FE-BA4C-A5D8-AA874AECA9BB}"/>
              </a:ext>
            </a:extLst>
          </p:cNvPr>
          <p:cNvCxnSpPr>
            <a:cxnSpLocks/>
            <a:stCxn id="37" idx="2"/>
            <a:endCxn id="56" idx="0"/>
          </p:cNvCxnSpPr>
          <p:nvPr/>
        </p:nvCxnSpPr>
        <p:spPr bwMode="gray">
          <a:xfrm>
            <a:off x="6315613" y="1676238"/>
            <a:ext cx="734152" cy="3633789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0140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ea typeface="Symbol" charset="2"/>
                <a:cs typeface="Symbol" charset="2"/>
              </a:rPr>
              <a:t>Network Virtualization</a:t>
            </a:r>
            <a:br>
              <a:rPr lang="en-US" sz="2000" dirty="0">
                <a:ea typeface="Symbol" charset="2"/>
                <a:cs typeface="Symbol" charset="2"/>
              </a:rPr>
            </a:br>
            <a:r>
              <a:rPr lang="en-US" sz="2000" dirty="0">
                <a:ea typeface="Symbol" charset="2"/>
                <a:cs typeface="Symbol" charset="2"/>
              </a:rPr>
              <a:t>Controller</a:t>
            </a:r>
            <a:endParaRPr lang="en-US" sz="2000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vS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VM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VM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VM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VM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0529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2695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EB3CD5B-7D51-6044-87A4-D2A98DF32B57}"/>
              </a:ext>
            </a:extLst>
          </p:cNvPr>
          <p:cNvSpPr txBox="1"/>
          <p:nvPr/>
        </p:nvSpPr>
        <p:spPr>
          <a:xfrm>
            <a:off x="4692918" y="5556167"/>
            <a:ext cx="1897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Underlay Network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5B704-0E3E-3340-BEA2-4478E8FA17F4}"/>
              </a:ext>
            </a:extLst>
          </p:cNvPr>
          <p:cNvSpPr txBox="1"/>
          <p:nvPr/>
        </p:nvSpPr>
        <p:spPr>
          <a:xfrm>
            <a:off x="5641895" y="978374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API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8611F4B-E938-644D-BDCB-19CF2DC34A62}"/>
              </a:ext>
            </a:extLst>
          </p:cNvPr>
          <p:cNvCxnSpPr/>
          <p:nvPr/>
        </p:nvCxnSpPr>
        <p:spPr>
          <a:xfrm>
            <a:off x="5888918" y="1393372"/>
            <a:ext cx="0" cy="7394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2484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End Host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0529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2695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EB3CD5B-7D51-6044-87A4-D2A98DF32B57}"/>
              </a:ext>
            </a:extLst>
          </p:cNvPr>
          <p:cNvSpPr txBox="1"/>
          <p:nvPr/>
        </p:nvSpPr>
        <p:spPr>
          <a:xfrm>
            <a:off x="4692918" y="5556167"/>
            <a:ext cx="1897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Underlay Network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EABCA04-64BE-E249-B4C0-E2E38D13654B}"/>
              </a:ext>
            </a:extLst>
          </p:cNvPr>
          <p:cNvGrpSpPr/>
          <p:nvPr/>
        </p:nvGrpSpPr>
        <p:grpSpPr>
          <a:xfrm>
            <a:off x="1669215" y="2594715"/>
            <a:ext cx="9377140" cy="616975"/>
            <a:chOff x="958645" y="1302188"/>
            <a:chExt cx="10586184" cy="76258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6AA3B38-695B-D941-89E1-83016B4CBE80}"/>
                </a:ext>
              </a:extLst>
            </p:cNvPr>
            <p:cNvSpPr/>
            <p:nvPr/>
          </p:nvSpPr>
          <p:spPr>
            <a:xfrm>
              <a:off x="958645" y="1312607"/>
              <a:ext cx="9247239" cy="752168"/>
            </a:xfrm>
            <a:prstGeom prst="rect">
              <a:avLst/>
            </a:prstGeom>
            <a:noFill/>
            <a:ln w="28575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D11F7C8-5003-834F-8EFE-7536B1E186DB}"/>
                </a:ext>
              </a:extLst>
            </p:cNvPr>
            <p:cNvCxnSpPr/>
            <p:nvPr/>
          </p:nvCxnSpPr>
          <p:spPr>
            <a:xfrm>
              <a:off x="2374497" y="1312607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004CD46-3F3F-124E-A965-A123A03741B7}"/>
                </a:ext>
              </a:extLst>
            </p:cNvPr>
            <p:cNvCxnSpPr/>
            <p:nvPr/>
          </p:nvCxnSpPr>
          <p:spPr>
            <a:xfrm>
              <a:off x="3780507" y="1312607"/>
              <a:ext cx="0" cy="752168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0D01C55-9756-0048-9E6C-973CBC73F4BB}"/>
                </a:ext>
              </a:extLst>
            </p:cNvPr>
            <p:cNvCxnSpPr/>
            <p:nvPr/>
          </p:nvCxnSpPr>
          <p:spPr>
            <a:xfrm>
              <a:off x="5157027" y="1312607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2830906-5862-0345-BC65-9C1288ACCECB}"/>
                </a:ext>
              </a:extLst>
            </p:cNvPr>
            <p:cNvSpPr/>
            <p:nvPr/>
          </p:nvSpPr>
          <p:spPr>
            <a:xfrm>
              <a:off x="9258213" y="1312607"/>
              <a:ext cx="2286616" cy="75216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3A66BAB-24D6-2548-9F3E-FB2BF63E9AE2}"/>
                </a:ext>
              </a:extLst>
            </p:cNvPr>
            <p:cNvSpPr txBox="1"/>
            <p:nvPr/>
          </p:nvSpPr>
          <p:spPr>
            <a:xfrm>
              <a:off x="977758" y="1321471"/>
              <a:ext cx="1361767" cy="60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Outer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MAC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FD7FEA8-EDDD-A142-ACE0-1DA7E76E9DD9}"/>
                </a:ext>
              </a:extLst>
            </p:cNvPr>
            <p:cNvSpPr txBox="1"/>
            <p:nvPr/>
          </p:nvSpPr>
          <p:spPr>
            <a:xfrm>
              <a:off x="9362085" y="1469691"/>
              <a:ext cx="1644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r-IN" sz="1400" dirty="0"/>
                <a:t>…</a:t>
              </a:r>
              <a:r>
                <a:rPr lang="en-US" sz="1400" dirty="0"/>
                <a:t> Payload </a:t>
              </a:r>
              <a:r>
                <a:rPr lang="mr-IN" sz="1400" dirty="0"/>
                <a:t>…</a:t>
              </a:r>
              <a:endParaRPr lang="en-US" sz="14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351D4C7-FB2F-1645-A7E0-AF05C9BEEAE6}"/>
                </a:ext>
              </a:extLst>
            </p:cNvPr>
            <p:cNvSpPr txBox="1"/>
            <p:nvPr/>
          </p:nvSpPr>
          <p:spPr>
            <a:xfrm>
              <a:off x="2382006" y="1312607"/>
              <a:ext cx="1361767" cy="60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Outer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IP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AD535A4-9A87-9A4F-B1E3-CAA023527F5D}"/>
                </a:ext>
              </a:extLst>
            </p:cNvPr>
            <p:cNvSpPr txBox="1"/>
            <p:nvPr/>
          </p:nvSpPr>
          <p:spPr>
            <a:xfrm>
              <a:off x="3792768" y="1302188"/>
              <a:ext cx="1361767" cy="6136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Outer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UDP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E1A0C3-7B1E-F441-84BA-A90FD105AB42}"/>
                </a:ext>
              </a:extLst>
            </p:cNvPr>
            <p:cNvCxnSpPr/>
            <p:nvPr/>
          </p:nvCxnSpPr>
          <p:spPr>
            <a:xfrm>
              <a:off x="6538452" y="1302778"/>
              <a:ext cx="0" cy="752168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9B23BE7-99A1-D64A-807C-63CD9CB08307}"/>
                </a:ext>
              </a:extLst>
            </p:cNvPr>
            <p:cNvSpPr txBox="1"/>
            <p:nvPr/>
          </p:nvSpPr>
          <p:spPr>
            <a:xfrm>
              <a:off x="6540603" y="1309859"/>
              <a:ext cx="1361767" cy="6093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Inner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MAC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895033-9AA1-5A45-8CEC-9B6AB712F519}"/>
                </a:ext>
              </a:extLst>
            </p:cNvPr>
            <p:cNvSpPr txBox="1"/>
            <p:nvPr/>
          </p:nvSpPr>
          <p:spPr>
            <a:xfrm>
              <a:off x="5162766" y="1409196"/>
              <a:ext cx="1361767" cy="43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VXLAN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5D37BC8-2D9C-B344-B109-53A8C4D08880}"/>
                </a:ext>
              </a:extLst>
            </p:cNvPr>
            <p:cNvSpPr txBox="1"/>
            <p:nvPr/>
          </p:nvSpPr>
          <p:spPr>
            <a:xfrm>
              <a:off x="7890433" y="1320741"/>
              <a:ext cx="1361767" cy="6093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Inner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IP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7401FD3-13A6-464D-A5A4-B9BDB8197C88}"/>
                </a:ext>
              </a:extLst>
            </p:cNvPr>
            <p:cNvCxnSpPr/>
            <p:nvPr/>
          </p:nvCxnSpPr>
          <p:spPr>
            <a:xfrm>
              <a:off x="7890433" y="1302188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71492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E22277-5AE5-CE4C-A794-907939555C82}"/>
              </a:ext>
            </a:extLst>
          </p:cNvPr>
          <p:cNvCxnSpPr>
            <a:cxnSpLocks/>
          </p:cNvCxnSpPr>
          <p:nvPr/>
        </p:nvCxnSpPr>
        <p:spPr>
          <a:xfrm>
            <a:off x="7160820" y="3573755"/>
            <a:ext cx="0" cy="635101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0A08E38-F280-B74A-BB45-332FCE85BDB4}"/>
              </a:ext>
            </a:extLst>
          </p:cNvPr>
          <p:cNvCxnSpPr>
            <a:cxnSpLocks/>
          </p:cNvCxnSpPr>
          <p:nvPr/>
        </p:nvCxnSpPr>
        <p:spPr>
          <a:xfrm flipH="1">
            <a:off x="5058105" y="4213523"/>
            <a:ext cx="4214569" cy="18778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C56A5F8-3606-CC47-A3FB-C1CF53CA17E3}"/>
              </a:ext>
            </a:extLst>
          </p:cNvPr>
          <p:cNvCxnSpPr/>
          <p:nvPr/>
        </p:nvCxnSpPr>
        <p:spPr>
          <a:xfrm>
            <a:off x="5058105" y="4232301"/>
            <a:ext cx="0" cy="148709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714B9F7-68B4-004F-B0B7-04CAE577B257}"/>
              </a:ext>
            </a:extLst>
          </p:cNvPr>
          <p:cNvCxnSpPr/>
          <p:nvPr/>
        </p:nvCxnSpPr>
        <p:spPr>
          <a:xfrm>
            <a:off x="7160644" y="4232301"/>
            <a:ext cx="0" cy="148709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1D59D00-495F-1F42-9E6B-018A130B3FF8}"/>
              </a:ext>
            </a:extLst>
          </p:cNvPr>
          <p:cNvCxnSpPr/>
          <p:nvPr/>
        </p:nvCxnSpPr>
        <p:spPr>
          <a:xfrm>
            <a:off x="9274758" y="4220726"/>
            <a:ext cx="0" cy="148709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9E48E99-1140-E245-8EE5-635CACAC206F}"/>
              </a:ext>
            </a:extLst>
          </p:cNvPr>
          <p:cNvSpPr txBox="1"/>
          <p:nvPr/>
        </p:nvSpPr>
        <p:spPr>
          <a:xfrm>
            <a:off x="5503739" y="853388"/>
            <a:ext cx="3293023" cy="436527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1600" dirty="0"/>
              <a:t>API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1600" dirty="0"/>
              <a:t>(Used by Cloud Management System)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5A431A9-B12B-D144-9E64-A7EEBE81E4CC}"/>
              </a:ext>
            </a:extLst>
          </p:cNvPr>
          <p:cNvSpPr txBox="1"/>
          <p:nvPr/>
        </p:nvSpPr>
        <p:spPr>
          <a:xfrm>
            <a:off x="7150251" y="2323176"/>
            <a:ext cx="1738068" cy="415407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400" dirty="0"/>
              <a:t>Desired State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346FC5E-768C-0C47-8566-E19895DF9109}"/>
              </a:ext>
            </a:extLst>
          </p:cNvPr>
          <p:cNvSpPr txBox="1"/>
          <p:nvPr/>
        </p:nvSpPr>
        <p:spPr>
          <a:xfrm>
            <a:off x="4450152" y="3308765"/>
            <a:ext cx="1738068" cy="788057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 algn="r">
              <a:lnSpc>
                <a:spcPct val="90000"/>
              </a:lnSpc>
              <a:defRPr/>
            </a:pPr>
            <a:r>
              <a:rPr lang="en-US" sz="1400" dirty="0"/>
              <a:t>Discovered State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E905201-9E35-FD4E-A084-5FB96A8E10F7}"/>
              </a:ext>
            </a:extLst>
          </p:cNvPr>
          <p:cNvSpPr txBox="1"/>
          <p:nvPr/>
        </p:nvSpPr>
        <p:spPr>
          <a:xfrm>
            <a:off x="8155905" y="3314583"/>
            <a:ext cx="1738068" cy="788057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400" dirty="0"/>
              <a:t>Control Directives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4BA1B1B-56EB-6148-8378-797DB0DF1BAF}"/>
              </a:ext>
            </a:extLst>
          </p:cNvPr>
          <p:cNvCxnSpPr>
            <a:cxnSpLocks/>
          </p:cNvCxnSpPr>
          <p:nvPr/>
        </p:nvCxnSpPr>
        <p:spPr>
          <a:xfrm>
            <a:off x="7699522" y="3417161"/>
            <a:ext cx="824431" cy="654304"/>
          </a:xfrm>
          <a:prstGeom prst="line">
            <a:avLst/>
          </a:prstGeom>
          <a:noFill/>
          <a:ln w="19050" cap="sq" cmpd="sng" algn="ctr">
            <a:solidFill>
              <a:schemeClr val="accent1">
                <a:lumMod val="75000"/>
              </a:schemeClr>
            </a:solidFill>
            <a:prstDash val="sysDot"/>
            <a:bevel/>
            <a:headEnd type="none" w="med" len="med"/>
            <a:tailEnd type="triangle" w="lg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B001C82-9D0C-BF4E-8896-EF001CADE5D3}"/>
              </a:ext>
            </a:extLst>
          </p:cNvPr>
          <p:cNvCxnSpPr>
            <a:cxnSpLocks/>
          </p:cNvCxnSpPr>
          <p:nvPr/>
        </p:nvCxnSpPr>
        <p:spPr>
          <a:xfrm flipV="1">
            <a:off x="5804646" y="3420851"/>
            <a:ext cx="810444" cy="713760"/>
          </a:xfrm>
          <a:prstGeom prst="line">
            <a:avLst/>
          </a:prstGeom>
          <a:noFill/>
          <a:ln w="19050" cap="sq" cmpd="sng" algn="ctr">
            <a:solidFill>
              <a:schemeClr val="accent1">
                <a:lumMod val="75000"/>
              </a:schemeClr>
            </a:solidFill>
            <a:prstDash val="sysDot"/>
            <a:bevel/>
            <a:headEnd type="none" w="med" len="med"/>
            <a:tailEnd type="triangle" w="lg" len="med"/>
          </a:ln>
          <a:effectLst/>
        </p:spPr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1E56FC0-AFB8-EA46-9EC6-19318A75B174}"/>
              </a:ext>
            </a:extLst>
          </p:cNvPr>
          <p:cNvSpPr/>
          <p:nvPr/>
        </p:nvSpPr>
        <p:spPr>
          <a:xfrm>
            <a:off x="5595296" y="2758917"/>
            <a:ext cx="3115339" cy="5686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SDN Controller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AD6EB09-4358-2E47-8E57-20CFAA05E2A0}"/>
              </a:ext>
            </a:extLst>
          </p:cNvPr>
          <p:cNvSpPr/>
          <p:nvPr/>
        </p:nvSpPr>
        <p:spPr>
          <a:xfrm>
            <a:off x="4230538" y="4518938"/>
            <a:ext cx="1655133" cy="38542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vSwitch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E93DA7F-9C69-E944-A820-99C6B4C04D9C}"/>
              </a:ext>
            </a:extLst>
          </p:cNvPr>
          <p:cNvSpPr/>
          <p:nvPr/>
        </p:nvSpPr>
        <p:spPr>
          <a:xfrm>
            <a:off x="6329313" y="4518938"/>
            <a:ext cx="1655133" cy="38542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vSwitch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EE2AE13-6CB2-8B48-9625-63D82DA520B2}"/>
              </a:ext>
            </a:extLst>
          </p:cNvPr>
          <p:cNvSpPr/>
          <p:nvPr/>
        </p:nvSpPr>
        <p:spPr>
          <a:xfrm>
            <a:off x="8442928" y="4518938"/>
            <a:ext cx="1655133" cy="38542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vSwitch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637ECA9-CFFC-9E4A-B466-4B4132BD76BA}"/>
              </a:ext>
            </a:extLst>
          </p:cNvPr>
          <p:cNvSpPr/>
          <p:nvPr/>
        </p:nvSpPr>
        <p:spPr>
          <a:xfrm>
            <a:off x="5595296" y="1740103"/>
            <a:ext cx="3115339" cy="56862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Virtualization Application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A21247F-826B-504B-9B43-1F21DE26095E}"/>
              </a:ext>
            </a:extLst>
          </p:cNvPr>
          <p:cNvCxnSpPr>
            <a:cxnSpLocks/>
            <a:stCxn id="43" idx="2"/>
            <a:endCxn id="29" idx="0"/>
          </p:cNvCxnSpPr>
          <p:nvPr/>
        </p:nvCxnSpPr>
        <p:spPr>
          <a:xfrm>
            <a:off x="7150251" y="1289915"/>
            <a:ext cx="2715" cy="45018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6C80157-09DB-AA40-9FE8-B1E7866807AB}"/>
              </a:ext>
            </a:extLst>
          </p:cNvPr>
          <p:cNvCxnSpPr>
            <a:cxnSpLocks/>
            <a:stCxn id="29" idx="2"/>
            <a:endCxn id="2" idx="0"/>
          </p:cNvCxnSpPr>
          <p:nvPr/>
        </p:nvCxnSpPr>
        <p:spPr>
          <a:xfrm>
            <a:off x="7152966" y="2308729"/>
            <a:ext cx="0" cy="45018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2D22ED1E-4E0A-D641-9FCD-3D4645A8B8A5}"/>
              </a:ext>
            </a:extLst>
          </p:cNvPr>
          <p:cNvSpPr/>
          <p:nvPr/>
        </p:nvSpPr>
        <p:spPr>
          <a:xfrm>
            <a:off x="9279608" y="1701800"/>
            <a:ext cx="45719" cy="621376"/>
          </a:xfrm>
          <a:prstGeom prst="rightBrac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6B8A8D-CF5C-BD49-AE7D-DF1B15DEE3DF}"/>
              </a:ext>
            </a:extLst>
          </p:cNvPr>
          <p:cNvSpPr txBox="1"/>
          <p:nvPr/>
        </p:nvSpPr>
        <p:spPr>
          <a:xfrm>
            <a:off x="9325327" y="1858599"/>
            <a:ext cx="1611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Management Plane</a:t>
            </a:r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CC4D2144-6D8C-1441-82FC-3B2849A5EC02}"/>
              </a:ext>
            </a:extLst>
          </p:cNvPr>
          <p:cNvSpPr/>
          <p:nvPr/>
        </p:nvSpPr>
        <p:spPr>
          <a:xfrm>
            <a:off x="9279608" y="2730500"/>
            <a:ext cx="45719" cy="621376"/>
          </a:xfrm>
          <a:prstGeom prst="rightBrac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296C540-6918-074D-ACCB-33C33112AAB4}"/>
              </a:ext>
            </a:extLst>
          </p:cNvPr>
          <p:cNvSpPr txBox="1"/>
          <p:nvPr/>
        </p:nvSpPr>
        <p:spPr>
          <a:xfrm>
            <a:off x="9325327" y="2887299"/>
            <a:ext cx="1170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Control Plane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72F6D16-EF4B-D84C-8D85-8ECB3A26CB14}"/>
              </a:ext>
            </a:extLst>
          </p:cNvPr>
          <p:cNvGrpSpPr/>
          <p:nvPr/>
        </p:nvGrpSpPr>
        <p:grpSpPr>
          <a:xfrm>
            <a:off x="10283055" y="4400964"/>
            <a:ext cx="611283" cy="621376"/>
            <a:chOff x="10325447" y="4362139"/>
            <a:chExt cx="611283" cy="621376"/>
          </a:xfrm>
        </p:grpSpPr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335F51FD-9363-5B4F-85B1-3AFC87126BC2}"/>
                </a:ext>
              </a:extLst>
            </p:cNvPr>
            <p:cNvSpPr/>
            <p:nvPr/>
          </p:nvSpPr>
          <p:spPr>
            <a:xfrm>
              <a:off x="10325447" y="4362139"/>
              <a:ext cx="45719" cy="621376"/>
            </a:xfrm>
            <a:prstGeom prst="rightBrac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6134183-0B13-B444-A852-861DCCD4680C}"/>
                </a:ext>
              </a:extLst>
            </p:cNvPr>
            <p:cNvSpPr txBox="1"/>
            <p:nvPr/>
          </p:nvSpPr>
          <p:spPr>
            <a:xfrm>
              <a:off x="10346504" y="4411217"/>
              <a:ext cx="5902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Data</a:t>
              </a:r>
            </a:p>
            <a:p>
              <a:r>
                <a:rPr lang="en-US" sz="1400" dirty="0"/>
                <a:t>Plane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8049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8A644CF-BBF7-D04C-8A6C-3695E90B498F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5134708" y="3719012"/>
            <a:ext cx="896180" cy="39578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EE08E33-C0D2-794E-8368-AC91452E4FDD}"/>
              </a:ext>
            </a:extLst>
          </p:cNvPr>
          <p:cNvCxnSpPr>
            <a:cxnSpLocks/>
            <a:endCxn id="32" idx="3"/>
          </p:cNvCxnSpPr>
          <p:nvPr/>
        </p:nvCxnSpPr>
        <p:spPr>
          <a:xfrm flipH="1" flipV="1">
            <a:off x="6030888" y="3719012"/>
            <a:ext cx="767519" cy="422397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C25F132-742D-BD43-B428-724595F1DE1E}"/>
              </a:ext>
            </a:extLst>
          </p:cNvPr>
          <p:cNvCxnSpPr>
            <a:cxnSpLocks/>
          </p:cNvCxnSpPr>
          <p:nvPr/>
        </p:nvCxnSpPr>
        <p:spPr>
          <a:xfrm flipH="1">
            <a:off x="4063078" y="4378235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99C1572-5137-7E46-B110-9F5D8E98A222}"/>
              </a:ext>
            </a:extLst>
          </p:cNvPr>
          <p:cNvCxnSpPr>
            <a:cxnSpLocks/>
          </p:cNvCxnSpPr>
          <p:nvPr/>
        </p:nvCxnSpPr>
        <p:spPr>
          <a:xfrm>
            <a:off x="4922059" y="4378235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484ABD0-3291-9D42-95F8-1EAD1DD9A92F}"/>
              </a:ext>
            </a:extLst>
          </p:cNvPr>
          <p:cNvCxnSpPr>
            <a:cxnSpLocks/>
          </p:cNvCxnSpPr>
          <p:nvPr/>
        </p:nvCxnSpPr>
        <p:spPr>
          <a:xfrm flipV="1">
            <a:off x="4063078" y="4378234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018AC54-CFA8-D845-8CAD-4FF429CB61F7}"/>
              </a:ext>
            </a:extLst>
          </p:cNvPr>
          <p:cNvCxnSpPr>
            <a:cxnSpLocks/>
          </p:cNvCxnSpPr>
          <p:nvPr/>
        </p:nvCxnSpPr>
        <p:spPr>
          <a:xfrm flipH="1">
            <a:off x="5850314" y="4378234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18BAC89-77BF-C74C-B240-9BD0EBC650EA}"/>
              </a:ext>
            </a:extLst>
          </p:cNvPr>
          <p:cNvCxnSpPr>
            <a:cxnSpLocks/>
          </p:cNvCxnSpPr>
          <p:nvPr/>
        </p:nvCxnSpPr>
        <p:spPr>
          <a:xfrm>
            <a:off x="6757783" y="4378234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738469-4B96-2545-BF01-025564365755}"/>
              </a:ext>
            </a:extLst>
          </p:cNvPr>
          <p:cNvCxnSpPr>
            <a:cxnSpLocks/>
          </p:cNvCxnSpPr>
          <p:nvPr/>
        </p:nvCxnSpPr>
        <p:spPr>
          <a:xfrm>
            <a:off x="4922059" y="4378235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BE8F108-907A-6C47-8D82-2D6E3992CB1C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8088923" y="5092808"/>
            <a:ext cx="1457467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341751" y="5124114"/>
            <a:ext cx="1346388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VMA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B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C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D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0709" y="3872540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7188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BC3309E-9202-B848-BCD1-290285B8C454}"/>
              </a:ext>
            </a:extLst>
          </p:cNvPr>
          <p:cNvGrpSpPr/>
          <p:nvPr/>
        </p:nvGrpSpPr>
        <p:grpSpPr>
          <a:xfrm>
            <a:off x="5296181" y="3322568"/>
            <a:ext cx="1296463" cy="396445"/>
            <a:chOff x="8741229" y="1867580"/>
            <a:chExt cx="1296463" cy="39644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" name="Cube 1">
              <a:extLst>
                <a:ext uri="{FF2B5EF4-FFF2-40B4-BE49-F238E27FC236}">
                  <a16:creationId xmlns:a16="http://schemas.microsoft.com/office/drawing/2014/main" id="{7756EABB-34F3-7642-B0A1-FC8A235A6F99}"/>
                </a:ext>
              </a:extLst>
            </p:cNvPr>
            <p:cNvSpPr/>
            <p:nvPr/>
          </p:nvSpPr>
          <p:spPr>
            <a:xfrm>
              <a:off x="8741229" y="2132780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0C55FCAB-5C1B-D046-A8B8-9470E39589E0}"/>
                </a:ext>
              </a:extLst>
            </p:cNvPr>
            <p:cNvSpPr/>
            <p:nvPr/>
          </p:nvSpPr>
          <p:spPr>
            <a:xfrm>
              <a:off x="9241971" y="2132779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3" name="Cube 32">
              <a:extLst>
                <a:ext uri="{FF2B5EF4-FFF2-40B4-BE49-F238E27FC236}">
                  <a16:creationId xmlns:a16="http://schemas.microsoft.com/office/drawing/2014/main" id="{1C411B39-BEDE-CE4F-81D9-5299111B6EE2}"/>
                </a:ext>
              </a:extLst>
            </p:cNvPr>
            <p:cNvSpPr/>
            <p:nvPr/>
          </p:nvSpPr>
          <p:spPr>
            <a:xfrm>
              <a:off x="9742713" y="2132032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4" name="Cube 33">
              <a:extLst>
                <a:ext uri="{FF2B5EF4-FFF2-40B4-BE49-F238E27FC236}">
                  <a16:creationId xmlns:a16="http://schemas.microsoft.com/office/drawing/2014/main" id="{13C29731-2F0E-1C46-8F44-17DABF79C36A}"/>
                </a:ext>
              </a:extLst>
            </p:cNvPr>
            <p:cNvSpPr/>
            <p:nvPr/>
          </p:nvSpPr>
          <p:spPr>
            <a:xfrm>
              <a:off x="8741229" y="2004815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" name="Cube 34">
              <a:extLst>
                <a:ext uri="{FF2B5EF4-FFF2-40B4-BE49-F238E27FC236}">
                  <a16:creationId xmlns:a16="http://schemas.microsoft.com/office/drawing/2014/main" id="{306818EF-7A70-8143-B8E6-DC30BBCE536F}"/>
                </a:ext>
              </a:extLst>
            </p:cNvPr>
            <p:cNvSpPr/>
            <p:nvPr/>
          </p:nvSpPr>
          <p:spPr>
            <a:xfrm>
              <a:off x="9536950" y="199833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" name="Cube 35">
              <a:extLst>
                <a:ext uri="{FF2B5EF4-FFF2-40B4-BE49-F238E27FC236}">
                  <a16:creationId xmlns:a16="http://schemas.microsoft.com/office/drawing/2014/main" id="{1CC94526-06AA-E746-A08D-C0173CD80A28}"/>
                </a:ext>
              </a:extLst>
            </p:cNvPr>
            <p:cNvSpPr/>
            <p:nvPr/>
          </p:nvSpPr>
          <p:spPr>
            <a:xfrm>
              <a:off x="9036208" y="2003174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44" name="Cube 43">
              <a:extLst>
                <a:ext uri="{FF2B5EF4-FFF2-40B4-BE49-F238E27FC236}">
                  <a16:creationId xmlns:a16="http://schemas.microsoft.com/office/drawing/2014/main" id="{BC7A02B0-70E8-0646-8B68-D22BD997CD16}"/>
                </a:ext>
              </a:extLst>
            </p:cNvPr>
            <p:cNvSpPr/>
            <p:nvPr/>
          </p:nvSpPr>
          <p:spPr>
            <a:xfrm>
              <a:off x="8741229" y="1868328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5" name="Cube 44">
              <a:extLst>
                <a:ext uri="{FF2B5EF4-FFF2-40B4-BE49-F238E27FC236}">
                  <a16:creationId xmlns:a16="http://schemas.microsoft.com/office/drawing/2014/main" id="{E1826B58-28A3-C143-A65C-14A8D9975DF0}"/>
                </a:ext>
              </a:extLst>
            </p:cNvPr>
            <p:cNvSpPr/>
            <p:nvPr/>
          </p:nvSpPr>
          <p:spPr>
            <a:xfrm>
              <a:off x="9241971" y="186832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6" name="Cube 45">
              <a:extLst>
                <a:ext uri="{FF2B5EF4-FFF2-40B4-BE49-F238E27FC236}">
                  <a16:creationId xmlns:a16="http://schemas.microsoft.com/office/drawing/2014/main" id="{8D18B861-229D-5E47-897D-AE39138195B2}"/>
                </a:ext>
              </a:extLst>
            </p:cNvPr>
            <p:cNvSpPr/>
            <p:nvPr/>
          </p:nvSpPr>
          <p:spPr>
            <a:xfrm>
              <a:off x="9742713" y="1867580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47" name="Google Shape;1463;p153" descr="switch-icon.png">
            <a:extLst>
              <a:ext uri="{FF2B5EF4-FFF2-40B4-BE49-F238E27FC236}">
                <a16:creationId xmlns:a16="http://schemas.microsoft.com/office/drawing/2014/main" id="{7E97D49F-7129-BF46-9679-D48821BEACA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9873" y="386081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1463;p153" descr="switch-icon.png">
            <a:extLst>
              <a:ext uri="{FF2B5EF4-FFF2-40B4-BE49-F238E27FC236}">
                <a16:creationId xmlns:a16="http://schemas.microsoft.com/office/drawing/2014/main" id="{39EF8756-8EF0-034D-B82F-710808747AB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7674" y="4718762"/>
            <a:ext cx="1275598" cy="817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29788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C25F132-742D-BD43-B428-724595F1DE1E}"/>
              </a:ext>
            </a:extLst>
          </p:cNvPr>
          <p:cNvCxnSpPr>
            <a:cxnSpLocks/>
          </p:cNvCxnSpPr>
          <p:nvPr/>
        </p:nvCxnSpPr>
        <p:spPr>
          <a:xfrm flipH="1">
            <a:off x="4063078" y="4378235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99C1572-5137-7E46-B110-9F5D8E98A222}"/>
              </a:ext>
            </a:extLst>
          </p:cNvPr>
          <p:cNvCxnSpPr>
            <a:cxnSpLocks/>
          </p:cNvCxnSpPr>
          <p:nvPr/>
        </p:nvCxnSpPr>
        <p:spPr>
          <a:xfrm>
            <a:off x="4922059" y="4378235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484ABD0-3291-9D42-95F8-1EAD1DD9A92F}"/>
              </a:ext>
            </a:extLst>
          </p:cNvPr>
          <p:cNvCxnSpPr>
            <a:cxnSpLocks/>
          </p:cNvCxnSpPr>
          <p:nvPr/>
        </p:nvCxnSpPr>
        <p:spPr>
          <a:xfrm flipV="1">
            <a:off x="4063078" y="4378234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018AC54-CFA8-D845-8CAD-4FF429CB61F7}"/>
              </a:ext>
            </a:extLst>
          </p:cNvPr>
          <p:cNvCxnSpPr>
            <a:cxnSpLocks/>
          </p:cNvCxnSpPr>
          <p:nvPr/>
        </p:nvCxnSpPr>
        <p:spPr>
          <a:xfrm flipH="1">
            <a:off x="5850314" y="4378234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18BAC89-77BF-C74C-B240-9BD0EBC650EA}"/>
              </a:ext>
            </a:extLst>
          </p:cNvPr>
          <p:cNvCxnSpPr>
            <a:cxnSpLocks/>
          </p:cNvCxnSpPr>
          <p:nvPr/>
        </p:nvCxnSpPr>
        <p:spPr>
          <a:xfrm>
            <a:off x="6757783" y="4378234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738469-4B96-2545-BF01-025564365755}"/>
              </a:ext>
            </a:extLst>
          </p:cNvPr>
          <p:cNvCxnSpPr>
            <a:cxnSpLocks/>
          </p:cNvCxnSpPr>
          <p:nvPr/>
        </p:nvCxnSpPr>
        <p:spPr>
          <a:xfrm>
            <a:off x="4922059" y="4378235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BE8F108-907A-6C47-8D82-2D6E3992CB1C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8088923" y="5092808"/>
            <a:ext cx="1457467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341751" y="5124114"/>
            <a:ext cx="1346388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VMA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B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C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D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0709" y="3872540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7188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BC3309E-9202-B848-BCD1-290285B8C454}"/>
              </a:ext>
            </a:extLst>
          </p:cNvPr>
          <p:cNvGrpSpPr/>
          <p:nvPr/>
        </p:nvGrpSpPr>
        <p:grpSpPr>
          <a:xfrm>
            <a:off x="2162337" y="4388154"/>
            <a:ext cx="548372" cy="452262"/>
            <a:chOff x="8741229" y="1867580"/>
            <a:chExt cx="1296463" cy="39644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" name="Cube 1">
              <a:extLst>
                <a:ext uri="{FF2B5EF4-FFF2-40B4-BE49-F238E27FC236}">
                  <a16:creationId xmlns:a16="http://schemas.microsoft.com/office/drawing/2014/main" id="{7756EABB-34F3-7642-B0A1-FC8A235A6F99}"/>
                </a:ext>
              </a:extLst>
            </p:cNvPr>
            <p:cNvSpPr/>
            <p:nvPr/>
          </p:nvSpPr>
          <p:spPr>
            <a:xfrm>
              <a:off x="8741229" y="2132780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0C55FCAB-5C1B-D046-A8B8-9470E39589E0}"/>
                </a:ext>
              </a:extLst>
            </p:cNvPr>
            <p:cNvSpPr/>
            <p:nvPr/>
          </p:nvSpPr>
          <p:spPr>
            <a:xfrm>
              <a:off x="9241971" y="2132779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3" name="Cube 32">
              <a:extLst>
                <a:ext uri="{FF2B5EF4-FFF2-40B4-BE49-F238E27FC236}">
                  <a16:creationId xmlns:a16="http://schemas.microsoft.com/office/drawing/2014/main" id="{1C411B39-BEDE-CE4F-81D9-5299111B6EE2}"/>
                </a:ext>
              </a:extLst>
            </p:cNvPr>
            <p:cNvSpPr/>
            <p:nvPr/>
          </p:nvSpPr>
          <p:spPr>
            <a:xfrm>
              <a:off x="9742713" y="2132032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4" name="Cube 33">
              <a:extLst>
                <a:ext uri="{FF2B5EF4-FFF2-40B4-BE49-F238E27FC236}">
                  <a16:creationId xmlns:a16="http://schemas.microsoft.com/office/drawing/2014/main" id="{13C29731-2F0E-1C46-8F44-17DABF79C36A}"/>
                </a:ext>
              </a:extLst>
            </p:cNvPr>
            <p:cNvSpPr/>
            <p:nvPr/>
          </p:nvSpPr>
          <p:spPr>
            <a:xfrm>
              <a:off x="8741229" y="2004815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" name="Cube 34">
              <a:extLst>
                <a:ext uri="{FF2B5EF4-FFF2-40B4-BE49-F238E27FC236}">
                  <a16:creationId xmlns:a16="http://schemas.microsoft.com/office/drawing/2014/main" id="{306818EF-7A70-8143-B8E6-DC30BBCE536F}"/>
                </a:ext>
              </a:extLst>
            </p:cNvPr>
            <p:cNvSpPr/>
            <p:nvPr/>
          </p:nvSpPr>
          <p:spPr>
            <a:xfrm>
              <a:off x="9536950" y="199833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" name="Cube 35">
              <a:extLst>
                <a:ext uri="{FF2B5EF4-FFF2-40B4-BE49-F238E27FC236}">
                  <a16:creationId xmlns:a16="http://schemas.microsoft.com/office/drawing/2014/main" id="{1CC94526-06AA-E746-A08D-C0173CD80A28}"/>
                </a:ext>
              </a:extLst>
            </p:cNvPr>
            <p:cNvSpPr/>
            <p:nvPr/>
          </p:nvSpPr>
          <p:spPr>
            <a:xfrm>
              <a:off x="9036208" y="2003174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44" name="Cube 43">
              <a:extLst>
                <a:ext uri="{FF2B5EF4-FFF2-40B4-BE49-F238E27FC236}">
                  <a16:creationId xmlns:a16="http://schemas.microsoft.com/office/drawing/2014/main" id="{BC7A02B0-70E8-0646-8B68-D22BD997CD16}"/>
                </a:ext>
              </a:extLst>
            </p:cNvPr>
            <p:cNvSpPr/>
            <p:nvPr/>
          </p:nvSpPr>
          <p:spPr>
            <a:xfrm>
              <a:off x="8741229" y="1868328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5" name="Cube 44">
              <a:extLst>
                <a:ext uri="{FF2B5EF4-FFF2-40B4-BE49-F238E27FC236}">
                  <a16:creationId xmlns:a16="http://schemas.microsoft.com/office/drawing/2014/main" id="{E1826B58-28A3-C143-A65C-14A8D9975DF0}"/>
                </a:ext>
              </a:extLst>
            </p:cNvPr>
            <p:cNvSpPr/>
            <p:nvPr/>
          </p:nvSpPr>
          <p:spPr>
            <a:xfrm>
              <a:off x="9241971" y="186832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6" name="Cube 45">
              <a:extLst>
                <a:ext uri="{FF2B5EF4-FFF2-40B4-BE49-F238E27FC236}">
                  <a16:creationId xmlns:a16="http://schemas.microsoft.com/office/drawing/2014/main" id="{8D18B861-229D-5E47-897D-AE39138195B2}"/>
                </a:ext>
              </a:extLst>
            </p:cNvPr>
            <p:cNvSpPr/>
            <p:nvPr/>
          </p:nvSpPr>
          <p:spPr>
            <a:xfrm>
              <a:off x="9742713" y="1867580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47" name="Google Shape;1463;p153" descr="switch-icon.png">
            <a:extLst>
              <a:ext uri="{FF2B5EF4-FFF2-40B4-BE49-F238E27FC236}">
                <a16:creationId xmlns:a16="http://schemas.microsoft.com/office/drawing/2014/main" id="{7E97D49F-7129-BF46-9679-D48821BEACA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9873" y="386081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1463;p153" descr="switch-icon.png">
            <a:extLst>
              <a:ext uri="{FF2B5EF4-FFF2-40B4-BE49-F238E27FC236}">
                <a16:creationId xmlns:a16="http://schemas.microsoft.com/office/drawing/2014/main" id="{39EF8756-8EF0-034D-B82F-710808747AB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7674" y="4718762"/>
            <a:ext cx="1275598" cy="8176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6A46C310-9652-4141-BF6B-A8F610003A22}"/>
              </a:ext>
            </a:extLst>
          </p:cNvPr>
          <p:cNvGrpSpPr/>
          <p:nvPr/>
        </p:nvGrpSpPr>
        <p:grpSpPr>
          <a:xfrm>
            <a:off x="9158380" y="4424226"/>
            <a:ext cx="548372" cy="452262"/>
            <a:chOff x="8741229" y="1867580"/>
            <a:chExt cx="1296463" cy="39644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0" name="Cube 59">
              <a:extLst>
                <a:ext uri="{FF2B5EF4-FFF2-40B4-BE49-F238E27FC236}">
                  <a16:creationId xmlns:a16="http://schemas.microsoft.com/office/drawing/2014/main" id="{4B7D028C-435B-A04B-991D-3C3D610C0014}"/>
                </a:ext>
              </a:extLst>
            </p:cNvPr>
            <p:cNvSpPr/>
            <p:nvPr/>
          </p:nvSpPr>
          <p:spPr>
            <a:xfrm>
              <a:off x="8741229" y="2132780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1" name="Cube 60">
              <a:extLst>
                <a:ext uri="{FF2B5EF4-FFF2-40B4-BE49-F238E27FC236}">
                  <a16:creationId xmlns:a16="http://schemas.microsoft.com/office/drawing/2014/main" id="{F8768BCE-B287-4440-9871-23E95FB3A8FB}"/>
                </a:ext>
              </a:extLst>
            </p:cNvPr>
            <p:cNvSpPr/>
            <p:nvPr/>
          </p:nvSpPr>
          <p:spPr>
            <a:xfrm>
              <a:off x="9241971" y="2132779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6" name="Cube 65">
              <a:extLst>
                <a:ext uri="{FF2B5EF4-FFF2-40B4-BE49-F238E27FC236}">
                  <a16:creationId xmlns:a16="http://schemas.microsoft.com/office/drawing/2014/main" id="{1692442A-DC2A-8647-A29B-A52196C74A4F}"/>
                </a:ext>
              </a:extLst>
            </p:cNvPr>
            <p:cNvSpPr/>
            <p:nvPr/>
          </p:nvSpPr>
          <p:spPr>
            <a:xfrm>
              <a:off x="9742713" y="2132032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7" name="Cube 66">
              <a:extLst>
                <a:ext uri="{FF2B5EF4-FFF2-40B4-BE49-F238E27FC236}">
                  <a16:creationId xmlns:a16="http://schemas.microsoft.com/office/drawing/2014/main" id="{FD807CCD-DB8F-DC42-A45C-D0D9CC93A236}"/>
                </a:ext>
              </a:extLst>
            </p:cNvPr>
            <p:cNvSpPr/>
            <p:nvPr/>
          </p:nvSpPr>
          <p:spPr>
            <a:xfrm>
              <a:off x="8741229" y="2004815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0" name="Cube 69">
              <a:extLst>
                <a:ext uri="{FF2B5EF4-FFF2-40B4-BE49-F238E27FC236}">
                  <a16:creationId xmlns:a16="http://schemas.microsoft.com/office/drawing/2014/main" id="{C8E38DB6-80B5-904C-9E97-4A03069D9D85}"/>
                </a:ext>
              </a:extLst>
            </p:cNvPr>
            <p:cNvSpPr/>
            <p:nvPr/>
          </p:nvSpPr>
          <p:spPr>
            <a:xfrm>
              <a:off x="9536950" y="199833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1" name="Cube 70">
              <a:extLst>
                <a:ext uri="{FF2B5EF4-FFF2-40B4-BE49-F238E27FC236}">
                  <a16:creationId xmlns:a16="http://schemas.microsoft.com/office/drawing/2014/main" id="{5049D0A5-4F93-EF4A-9BB6-51FC5825493F}"/>
                </a:ext>
              </a:extLst>
            </p:cNvPr>
            <p:cNvSpPr/>
            <p:nvPr/>
          </p:nvSpPr>
          <p:spPr>
            <a:xfrm>
              <a:off x="9036208" y="2003174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73" name="Cube 72">
              <a:extLst>
                <a:ext uri="{FF2B5EF4-FFF2-40B4-BE49-F238E27FC236}">
                  <a16:creationId xmlns:a16="http://schemas.microsoft.com/office/drawing/2014/main" id="{12D6856E-373B-B649-8261-B51E28147F8F}"/>
                </a:ext>
              </a:extLst>
            </p:cNvPr>
            <p:cNvSpPr/>
            <p:nvPr/>
          </p:nvSpPr>
          <p:spPr>
            <a:xfrm>
              <a:off x="8741229" y="1868328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4" name="Cube 73">
              <a:extLst>
                <a:ext uri="{FF2B5EF4-FFF2-40B4-BE49-F238E27FC236}">
                  <a16:creationId xmlns:a16="http://schemas.microsoft.com/office/drawing/2014/main" id="{7AF144B1-CDC8-9540-90B7-EE95AEF1E0E8}"/>
                </a:ext>
              </a:extLst>
            </p:cNvPr>
            <p:cNvSpPr/>
            <p:nvPr/>
          </p:nvSpPr>
          <p:spPr>
            <a:xfrm>
              <a:off x="9241971" y="186832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5" name="Cube 74">
              <a:extLst>
                <a:ext uri="{FF2B5EF4-FFF2-40B4-BE49-F238E27FC236}">
                  <a16:creationId xmlns:a16="http://schemas.microsoft.com/office/drawing/2014/main" id="{79E8221F-1704-FD45-8156-53DBA491D020}"/>
                </a:ext>
              </a:extLst>
            </p:cNvPr>
            <p:cNvSpPr/>
            <p:nvPr/>
          </p:nvSpPr>
          <p:spPr>
            <a:xfrm>
              <a:off x="9742713" y="1867580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14060403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16AA3B38-695B-D941-89E1-83016B4CBE80}"/>
              </a:ext>
            </a:extLst>
          </p:cNvPr>
          <p:cNvSpPr/>
          <p:nvPr/>
        </p:nvSpPr>
        <p:spPr>
          <a:xfrm>
            <a:off x="1669215" y="2603145"/>
            <a:ext cx="8191115" cy="608545"/>
          </a:xfrm>
          <a:prstGeom prst="rect">
            <a:avLst/>
          </a:prstGeom>
          <a:noFill/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D11F7C8-5003-834F-8EFE-7536B1E186DB}"/>
              </a:ext>
            </a:extLst>
          </p:cNvPr>
          <p:cNvCxnSpPr/>
          <p:nvPr/>
        </p:nvCxnSpPr>
        <p:spPr>
          <a:xfrm>
            <a:off x="2923363" y="2603145"/>
            <a:ext cx="0" cy="608545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004CD46-3F3F-124E-A965-A123A03741B7}"/>
              </a:ext>
            </a:extLst>
          </p:cNvPr>
          <p:cNvCxnSpPr/>
          <p:nvPr/>
        </p:nvCxnSpPr>
        <p:spPr>
          <a:xfrm>
            <a:off x="4168793" y="2603145"/>
            <a:ext cx="0" cy="60854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0D01C55-9756-0048-9E6C-973CBC73F4BB}"/>
              </a:ext>
            </a:extLst>
          </p:cNvPr>
          <p:cNvCxnSpPr/>
          <p:nvPr/>
        </p:nvCxnSpPr>
        <p:spPr>
          <a:xfrm>
            <a:off x="5388101" y="2603145"/>
            <a:ext cx="0" cy="608545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2830906-5862-0345-BC65-9C1288ACCECB}"/>
              </a:ext>
            </a:extLst>
          </p:cNvPr>
          <p:cNvSpPr/>
          <p:nvPr/>
        </p:nvSpPr>
        <p:spPr>
          <a:xfrm>
            <a:off x="9513259" y="2603145"/>
            <a:ext cx="2025462" cy="6085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A66BAB-24D6-2548-9F3E-FB2BF63E9AE2}"/>
              </a:ext>
            </a:extLst>
          </p:cNvPr>
          <p:cNvSpPr txBox="1"/>
          <p:nvPr/>
        </p:nvSpPr>
        <p:spPr>
          <a:xfrm>
            <a:off x="1686145" y="2610316"/>
            <a:ext cx="1206240" cy="49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D7FEA8-EDDD-A142-ACE0-1DA7E76E9DD9}"/>
              </a:ext>
            </a:extLst>
          </p:cNvPr>
          <p:cNvSpPr txBox="1"/>
          <p:nvPr/>
        </p:nvSpPr>
        <p:spPr>
          <a:xfrm>
            <a:off x="9605267" y="2730234"/>
            <a:ext cx="1456616" cy="24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1400" dirty="0"/>
              <a:t>…</a:t>
            </a:r>
            <a:r>
              <a:rPr lang="en-US" sz="1400" dirty="0"/>
              <a:t> Payload </a:t>
            </a:r>
            <a:r>
              <a:rPr lang="mr-IN" sz="1400" dirty="0"/>
              <a:t>…</a:t>
            </a:r>
            <a:endParaRPr lang="en-US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51D4C7-FB2F-1645-A7E0-AF05C9BEEAE6}"/>
              </a:ext>
            </a:extLst>
          </p:cNvPr>
          <p:cNvSpPr txBox="1"/>
          <p:nvPr/>
        </p:nvSpPr>
        <p:spPr>
          <a:xfrm>
            <a:off x="2930014" y="2603145"/>
            <a:ext cx="1206240" cy="49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AD535A4-9A87-9A4F-B1E3-CAA023527F5D}"/>
              </a:ext>
            </a:extLst>
          </p:cNvPr>
          <p:cNvSpPr txBox="1"/>
          <p:nvPr/>
        </p:nvSpPr>
        <p:spPr>
          <a:xfrm>
            <a:off x="4179654" y="2594715"/>
            <a:ext cx="1206240" cy="4964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UDP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9E1A0C3-7B1E-F441-84BA-A90FD105AB42}"/>
              </a:ext>
            </a:extLst>
          </p:cNvPr>
          <p:cNvCxnSpPr/>
          <p:nvPr/>
        </p:nvCxnSpPr>
        <p:spPr>
          <a:xfrm>
            <a:off x="7104120" y="2595192"/>
            <a:ext cx="0" cy="60854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9B23BE7-99A1-D64A-807C-63CD9CB08307}"/>
              </a:ext>
            </a:extLst>
          </p:cNvPr>
          <p:cNvSpPr txBox="1"/>
          <p:nvPr/>
        </p:nvSpPr>
        <p:spPr>
          <a:xfrm>
            <a:off x="7106026" y="2600921"/>
            <a:ext cx="1206240" cy="4930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Inner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4895033-9AA1-5A45-8CEC-9B6AB712F519}"/>
              </a:ext>
            </a:extLst>
          </p:cNvPr>
          <p:cNvSpPr txBox="1"/>
          <p:nvPr/>
        </p:nvSpPr>
        <p:spPr>
          <a:xfrm>
            <a:off x="5322847" y="2681290"/>
            <a:ext cx="1206240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GENEVE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5D37BC8-2D9C-B344-B109-53A8C4D08880}"/>
              </a:ext>
            </a:extLst>
          </p:cNvPr>
          <p:cNvSpPr txBox="1"/>
          <p:nvPr/>
        </p:nvSpPr>
        <p:spPr>
          <a:xfrm>
            <a:off x="8301692" y="2609725"/>
            <a:ext cx="1206240" cy="4930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Inner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7401FD3-13A6-464D-A5A4-B9BDB8197C88}"/>
              </a:ext>
            </a:extLst>
          </p:cNvPr>
          <p:cNvCxnSpPr/>
          <p:nvPr/>
        </p:nvCxnSpPr>
        <p:spPr>
          <a:xfrm>
            <a:off x="8301692" y="2594715"/>
            <a:ext cx="0" cy="608545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34BFF35-F4A4-E44C-BCEF-CEACED136745}"/>
              </a:ext>
            </a:extLst>
          </p:cNvPr>
          <p:cNvCxnSpPr/>
          <p:nvPr/>
        </p:nvCxnSpPr>
        <p:spPr>
          <a:xfrm>
            <a:off x="6447692" y="2603145"/>
            <a:ext cx="0" cy="60854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B73E0E1-6560-1B40-BFE2-EFE32FDA80CB}"/>
              </a:ext>
            </a:extLst>
          </p:cNvPr>
          <p:cNvSpPr txBox="1"/>
          <p:nvPr/>
        </p:nvSpPr>
        <p:spPr>
          <a:xfrm>
            <a:off x="6171115" y="2713042"/>
            <a:ext cx="1206240" cy="268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Options</a:t>
            </a:r>
          </a:p>
        </p:txBody>
      </p:sp>
    </p:spTree>
    <p:extLst>
      <p:ext uri="{BB962C8B-B14F-4D97-AF65-F5344CB8AC3E}">
        <p14:creationId xmlns:p14="http://schemas.microsoft.com/office/powerpoint/2010/main" val="3016739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/>
          <p:nvPr/>
        </p:nvCxnSpPr>
        <p:spPr>
          <a:xfrm flipH="1">
            <a:off x="3495368" y="3387861"/>
            <a:ext cx="8532" cy="1677637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903129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15965" y="1722049"/>
            <a:ext cx="492443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. . 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3861851" y="4466897"/>
            <a:ext cx="1111248" cy="6212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936112" y="5242604"/>
            <a:ext cx="843822" cy="7105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5562341" y="4525367"/>
            <a:ext cx="792959" cy="5653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772852" y="3341122"/>
            <a:ext cx="8532" cy="1677637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8412964" y="2439364"/>
            <a:ext cx="8532" cy="1677637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229760" y="2400591"/>
            <a:ext cx="8532" cy="1677637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483174" y="3729231"/>
            <a:ext cx="8548621" cy="13701"/>
          </a:xfrm>
          <a:prstGeom prst="line">
            <a:avLst/>
          </a:prstGeom>
          <a:ln w="9525">
            <a:solidFill>
              <a:srgbClr val="5B9BD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674958" y="3342392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Plane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932080" y="3754363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Plane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360986" y="4058067"/>
            <a:ext cx="118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Flow Rules</a:t>
            </a:r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7034982" y="4532045"/>
            <a:ext cx="1006282" cy="55614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5435531" y="5466604"/>
            <a:ext cx="1079823" cy="56486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4373216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797294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4" name="Rectangle 53"/>
          <p:cNvSpPr/>
          <p:nvPr/>
        </p:nvSpPr>
        <p:spPr>
          <a:xfrm>
            <a:off x="7940320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pic>
        <p:nvPicPr>
          <p:cNvPr id="40" name="Google Shape;1471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03036" y="10960606"/>
            <a:ext cx="2065966" cy="195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71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55436" y="11113006"/>
            <a:ext cx="2065966" cy="195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20538" y="4906072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25815" y="3939029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11131" y="3975350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1090" y="4857508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88270" y="5776581"/>
            <a:ext cx="1159475" cy="740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Arrow Connector 6"/>
          <p:cNvCxnSpPr/>
          <p:nvPr/>
        </p:nvCxnSpPr>
        <p:spPr>
          <a:xfrm flipH="1">
            <a:off x="5099591" y="3345698"/>
            <a:ext cx="17222" cy="2597279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2903129" y="2372954"/>
            <a:ext cx="6211402" cy="1212975"/>
            <a:chOff x="2903129" y="3021882"/>
            <a:chExt cx="6211402" cy="1212975"/>
          </a:xfrm>
        </p:grpSpPr>
        <p:sp>
          <p:nvSpPr>
            <p:cNvPr id="50" name="Rectangle 49"/>
            <p:cNvSpPr/>
            <p:nvPr/>
          </p:nvSpPr>
          <p:spPr>
            <a:xfrm>
              <a:off x="2903129" y="3021882"/>
              <a:ext cx="6185866" cy="12129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Network OS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203221" y="3079799"/>
              <a:ext cx="1096671" cy="1083466"/>
              <a:chOff x="10279626" y="1055050"/>
              <a:chExt cx="1096671" cy="1083466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10279626" y="1590548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0682748" y="1870767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0682748" y="1322799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1125575" y="1055050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1125575" y="1590547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 flipV="1">
                <a:off x="10493631" y="1094261"/>
                <a:ext cx="845949" cy="535498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H="1">
                <a:off x="10896753" y="1629758"/>
                <a:ext cx="442827" cy="280220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0719465" y="1362010"/>
                <a:ext cx="620115" cy="457075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0316343" y="1629759"/>
                <a:ext cx="580410" cy="469546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1250936" y="1322799"/>
                <a:ext cx="0" cy="267748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/>
            <p:cNvSpPr txBox="1"/>
            <p:nvPr/>
          </p:nvSpPr>
          <p:spPr>
            <a:xfrm>
              <a:off x="8120348" y="3034652"/>
              <a:ext cx="994183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Global </a:t>
              </a:r>
            </a:p>
            <a:p>
              <a:pPr algn="r"/>
              <a:r>
                <a:rPr lang="en-US" dirty="0"/>
                <a:t>Network</a:t>
              </a:r>
            </a:p>
            <a:p>
              <a:pPr algn="r"/>
              <a:r>
                <a:rPr lang="en-US" dirty="0"/>
                <a:t>Map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4512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ED8177B-E92C-A145-9FC9-C4228F76D22C}"/>
              </a:ext>
            </a:extLst>
          </p:cNvPr>
          <p:cNvSpPr/>
          <p:nvPr/>
        </p:nvSpPr>
        <p:spPr>
          <a:xfrm>
            <a:off x="4294208" y="2133884"/>
            <a:ext cx="3993265" cy="5686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SDN Controller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60CDF0B-11BC-E344-8376-381853CF5C57}"/>
              </a:ext>
            </a:extLst>
          </p:cNvPr>
          <p:cNvSpPr/>
          <p:nvPr/>
        </p:nvSpPr>
        <p:spPr>
          <a:xfrm>
            <a:off x="4294208" y="3622877"/>
            <a:ext cx="4328931" cy="1608881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>
                <a:solidFill>
                  <a:schemeClr val="bg1"/>
                </a:solidFill>
              </a:rPr>
              <a:t>OVS (Data Plane)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75FBA9E-4F72-9841-8049-A8A8E7BB7125}"/>
              </a:ext>
            </a:extLst>
          </p:cNvPr>
          <p:cNvSpPr/>
          <p:nvPr/>
        </p:nvSpPr>
        <p:spPr>
          <a:xfrm>
            <a:off x="4445645" y="3833539"/>
            <a:ext cx="1757422" cy="3854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ovsdb</a:t>
            </a:r>
            <a:r>
              <a:rPr lang="en-US">
                <a:solidFill>
                  <a:schemeClr val="tx1"/>
                </a:solidFill>
              </a:rPr>
              <a:t>-server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8AA689B-6FA2-A947-B297-4735CBE9C643}"/>
              </a:ext>
            </a:extLst>
          </p:cNvPr>
          <p:cNvSpPr/>
          <p:nvPr/>
        </p:nvSpPr>
        <p:spPr>
          <a:xfrm>
            <a:off x="6713319" y="3833539"/>
            <a:ext cx="1757422" cy="3854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ovs-vswitchd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8B90318-DFC0-3142-A18E-900BB5E5B34F}"/>
              </a:ext>
            </a:extLst>
          </p:cNvPr>
          <p:cNvSpPr/>
          <p:nvPr/>
        </p:nvSpPr>
        <p:spPr>
          <a:xfrm>
            <a:off x="6713319" y="4387960"/>
            <a:ext cx="1757422" cy="3854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Kernel</a:t>
            </a:r>
            <a:r>
              <a:rPr lang="en-US"/>
              <a:t> </a:t>
            </a:r>
            <a:r>
              <a:rPr lang="en-US">
                <a:solidFill>
                  <a:schemeClr val="tx1"/>
                </a:solidFill>
              </a:rPr>
              <a:t>Datapath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74F6691-DE78-0E4D-9E28-C9E8636A14D5}"/>
              </a:ext>
            </a:extLst>
          </p:cNvPr>
          <p:cNvCxnSpPr>
            <a:stCxn id="14" idx="2"/>
            <a:endCxn id="17" idx="0"/>
          </p:cNvCxnSpPr>
          <p:nvPr/>
        </p:nvCxnSpPr>
        <p:spPr>
          <a:xfrm flipH="1">
            <a:off x="5324356" y="2702510"/>
            <a:ext cx="966485" cy="113102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8FE76-A8A0-A647-9A33-9FD59499E864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6203067" y="4026253"/>
            <a:ext cx="510252" cy="0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A308D11-6F1A-0A4A-86F2-52472ADF6B8F}"/>
              </a:ext>
            </a:extLst>
          </p:cNvPr>
          <p:cNvCxnSpPr>
            <a:cxnSpLocks/>
            <a:stCxn id="19" idx="0"/>
            <a:endCxn id="18" idx="2"/>
          </p:cNvCxnSpPr>
          <p:nvPr/>
        </p:nvCxnSpPr>
        <p:spPr>
          <a:xfrm flipV="1">
            <a:off x="7592030" y="4218967"/>
            <a:ext cx="0" cy="168993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124CF57-F623-EF4D-90C0-727D466D4804}"/>
              </a:ext>
            </a:extLst>
          </p:cNvPr>
          <p:cNvCxnSpPr>
            <a:cxnSpLocks/>
            <a:stCxn id="14" idx="2"/>
            <a:endCxn id="18" idx="0"/>
          </p:cNvCxnSpPr>
          <p:nvPr/>
        </p:nvCxnSpPr>
        <p:spPr>
          <a:xfrm>
            <a:off x="6290841" y="2702510"/>
            <a:ext cx="1301189" cy="113102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9891CE1-9300-8E45-BE3D-EC0CEB39D99F}"/>
              </a:ext>
            </a:extLst>
          </p:cNvPr>
          <p:cNvSpPr txBox="1"/>
          <p:nvPr/>
        </p:nvSpPr>
        <p:spPr>
          <a:xfrm>
            <a:off x="6890624" y="2913172"/>
            <a:ext cx="114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OpenFlow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691FF7-7DC1-7040-B249-2228D74AE113}"/>
              </a:ext>
            </a:extLst>
          </p:cNvPr>
          <p:cNvSpPr txBox="1"/>
          <p:nvPr/>
        </p:nvSpPr>
        <p:spPr>
          <a:xfrm>
            <a:off x="5016168" y="2913172"/>
            <a:ext cx="83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OVSDB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63FC839-DC71-204E-8774-E41B1C9736E3}"/>
              </a:ext>
            </a:extLst>
          </p:cNvPr>
          <p:cNvCxnSpPr>
            <a:cxnSpLocks/>
          </p:cNvCxnSpPr>
          <p:nvPr/>
        </p:nvCxnSpPr>
        <p:spPr>
          <a:xfrm>
            <a:off x="3993268" y="4723645"/>
            <a:ext cx="5104431" cy="0"/>
          </a:xfrm>
          <a:prstGeom prst="straightConnector1">
            <a:avLst/>
          </a:prstGeom>
          <a:ln w="12700">
            <a:solidFill>
              <a:srgbClr val="4F7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7DB872FB-0F4B-CA4D-A9C9-18003A1484FC}"/>
              </a:ext>
            </a:extLst>
          </p:cNvPr>
          <p:cNvCxnSpPr/>
          <p:nvPr/>
        </p:nvCxnSpPr>
        <p:spPr>
          <a:xfrm flipV="1">
            <a:off x="3993268" y="4120587"/>
            <a:ext cx="2897356" cy="381965"/>
          </a:xfrm>
          <a:prstGeom prst="bentConnector3">
            <a:avLst>
              <a:gd name="adj1" fmla="val 96740"/>
            </a:avLst>
          </a:prstGeom>
          <a:ln w="12700">
            <a:solidFill>
              <a:srgbClr val="4F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B18EF0B5-96D4-574D-8E20-DDC6DB46A7B2}"/>
              </a:ext>
            </a:extLst>
          </p:cNvPr>
          <p:cNvCxnSpPr>
            <a:cxnSpLocks/>
          </p:cNvCxnSpPr>
          <p:nvPr/>
        </p:nvCxnSpPr>
        <p:spPr>
          <a:xfrm>
            <a:off x="6890624" y="4120587"/>
            <a:ext cx="2207075" cy="381965"/>
          </a:xfrm>
          <a:prstGeom prst="bentConnector3">
            <a:avLst>
              <a:gd name="adj1" fmla="val 67555"/>
            </a:avLst>
          </a:prstGeom>
          <a:ln w="12700">
            <a:solidFill>
              <a:srgbClr val="4F7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841711D-9227-F746-BC1D-78469625D63E}"/>
              </a:ext>
            </a:extLst>
          </p:cNvPr>
          <p:cNvSpPr txBox="1"/>
          <p:nvPr/>
        </p:nvSpPr>
        <p:spPr>
          <a:xfrm>
            <a:off x="2904350" y="4323134"/>
            <a:ext cx="11301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/>
              <a:t>First Packet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ED97A89-5254-7E4F-8DDB-E3EF4A32D39A}"/>
              </a:ext>
            </a:extLst>
          </p:cNvPr>
          <p:cNvSpPr txBox="1"/>
          <p:nvPr/>
        </p:nvSpPr>
        <p:spPr>
          <a:xfrm>
            <a:off x="2197747" y="4560088"/>
            <a:ext cx="1836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/>
              <a:t>Subsequent Packets</a:t>
            </a:r>
          </a:p>
        </p:txBody>
      </p:sp>
    </p:spTree>
    <p:extLst>
      <p:ext uri="{BB962C8B-B14F-4D97-AF65-F5344CB8AC3E}">
        <p14:creationId xmlns:p14="http://schemas.microsoft.com/office/powerpoint/2010/main" val="1724922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1473;p153">
            <a:extLst>
              <a:ext uri="{FF2B5EF4-FFF2-40B4-BE49-F238E27FC236}">
                <a16:creationId xmlns:a16="http://schemas.microsoft.com/office/drawing/2014/main" id="{004F3812-94B2-144E-A87A-BC2225CBA639}"/>
              </a:ext>
            </a:extLst>
          </p:cNvPr>
          <p:cNvSpPr/>
          <p:nvPr/>
        </p:nvSpPr>
        <p:spPr>
          <a:xfrm>
            <a:off x="4971868" y="645426"/>
            <a:ext cx="425732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2" name="Google Shape;1473;p153">
            <a:extLst>
              <a:ext uri="{FF2B5EF4-FFF2-40B4-BE49-F238E27FC236}">
                <a16:creationId xmlns:a16="http://schemas.microsoft.com/office/drawing/2014/main" id="{3E33A73D-C00A-D548-8799-837D24AD3036}"/>
              </a:ext>
            </a:extLst>
          </p:cNvPr>
          <p:cNvSpPr/>
          <p:nvPr/>
        </p:nvSpPr>
        <p:spPr>
          <a:xfrm>
            <a:off x="7736261" y="4331640"/>
            <a:ext cx="206367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Hypervisor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1" name="Google Shape;1473;p153">
            <a:extLst>
              <a:ext uri="{FF2B5EF4-FFF2-40B4-BE49-F238E27FC236}">
                <a16:creationId xmlns:a16="http://schemas.microsoft.com/office/drawing/2014/main" id="{1D5E7FBC-8926-244F-9BA0-02356850EC60}"/>
              </a:ext>
            </a:extLst>
          </p:cNvPr>
          <p:cNvSpPr/>
          <p:nvPr/>
        </p:nvSpPr>
        <p:spPr>
          <a:xfrm>
            <a:off x="4509081" y="4331640"/>
            <a:ext cx="206367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Hypervisor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E22277-5AE5-CE4C-A794-907939555C82}"/>
              </a:ext>
            </a:extLst>
          </p:cNvPr>
          <p:cNvCxnSpPr>
            <a:cxnSpLocks/>
          </p:cNvCxnSpPr>
          <p:nvPr/>
        </p:nvCxnSpPr>
        <p:spPr>
          <a:xfrm>
            <a:off x="7160820" y="3545355"/>
            <a:ext cx="0" cy="635101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0A08E38-F280-B74A-BB45-332FCE85BDB4}"/>
              </a:ext>
            </a:extLst>
          </p:cNvPr>
          <p:cNvCxnSpPr>
            <a:cxnSpLocks/>
          </p:cNvCxnSpPr>
          <p:nvPr/>
        </p:nvCxnSpPr>
        <p:spPr>
          <a:xfrm flipH="1">
            <a:off x="5595296" y="4181599"/>
            <a:ext cx="3184162" cy="0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C56A5F8-3606-CC47-A3FB-C1CF53CA17E3}"/>
              </a:ext>
            </a:extLst>
          </p:cNvPr>
          <p:cNvCxnSpPr>
            <a:cxnSpLocks/>
          </p:cNvCxnSpPr>
          <p:nvPr/>
        </p:nvCxnSpPr>
        <p:spPr>
          <a:xfrm>
            <a:off x="5595685" y="4180930"/>
            <a:ext cx="0" cy="148709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5986D09-B781-784B-A71B-740D4C8D8C39}"/>
              </a:ext>
            </a:extLst>
          </p:cNvPr>
          <p:cNvCxnSpPr/>
          <p:nvPr/>
        </p:nvCxnSpPr>
        <p:spPr>
          <a:xfrm>
            <a:off x="8789173" y="4177765"/>
            <a:ext cx="0" cy="148709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9E48E99-1140-E245-8EE5-635CACAC206F}"/>
              </a:ext>
            </a:extLst>
          </p:cNvPr>
          <p:cNvSpPr txBox="1"/>
          <p:nvPr/>
        </p:nvSpPr>
        <p:spPr>
          <a:xfrm>
            <a:off x="5595297" y="73092"/>
            <a:ext cx="3115338" cy="318089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 algn="ctr">
              <a:lnSpc>
                <a:spcPct val="90000"/>
              </a:lnSpc>
              <a:defRPr/>
            </a:pPr>
            <a:endParaRPr lang="en-US" sz="1400" dirty="0"/>
          </a:p>
          <a:p>
            <a:pPr algn="ctr">
              <a:lnSpc>
                <a:spcPct val="90000"/>
              </a:lnSpc>
              <a:defRPr/>
            </a:pPr>
            <a:r>
              <a:rPr lang="en-US" sz="1400" dirty="0"/>
              <a:t>Cloud Management System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5A431A9-B12B-D144-9E64-A7EEBE81E4CC}"/>
              </a:ext>
            </a:extLst>
          </p:cNvPr>
          <p:cNvSpPr txBox="1"/>
          <p:nvPr/>
        </p:nvSpPr>
        <p:spPr>
          <a:xfrm>
            <a:off x="4996015" y="1506783"/>
            <a:ext cx="1738068" cy="415407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400" dirty="0"/>
              <a:t>Desired State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1E56FC0-AFB8-EA46-9EC6-19318A75B174}"/>
              </a:ext>
            </a:extLst>
          </p:cNvPr>
          <p:cNvSpPr/>
          <p:nvPr/>
        </p:nvSpPr>
        <p:spPr>
          <a:xfrm>
            <a:off x="5595296" y="2098264"/>
            <a:ext cx="3115339" cy="3987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OVN-</a:t>
            </a:r>
            <a:r>
              <a:rPr lang="en-US" dirty="0" err="1"/>
              <a:t>northd</a:t>
            </a:r>
            <a:endParaRPr lang="en-US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637ECA9-CFFC-9E4A-B466-4B4132BD76BA}"/>
              </a:ext>
            </a:extLst>
          </p:cNvPr>
          <p:cNvSpPr/>
          <p:nvPr/>
        </p:nvSpPr>
        <p:spPr>
          <a:xfrm>
            <a:off x="5595296" y="903041"/>
            <a:ext cx="3115339" cy="400519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OVN/CMS Plugin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A21247F-826B-504B-9B43-1F21DE26095E}"/>
              </a:ext>
            </a:extLst>
          </p:cNvPr>
          <p:cNvCxnSpPr>
            <a:cxnSpLocks/>
            <a:stCxn id="43" idx="2"/>
            <a:endCxn id="29" idx="0"/>
          </p:cNvCxnSpPr>
          <p:nvPr/>
        </p:nvCxnSpPr>
        <p:spPr>
          <a:xfrm>
            <a:off x="7152966" y="391181"/>
            <a:ext cx="0" cy="51186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6C80157-09DB-AA40-9FE8-B1E7866807AB}"/>
              </a:ext>
            </a:extLst>
          </p:cNvPr>
          <p:cNvCxnSpPr>
            <a:cxnSpLocks/>
            <a:stCxn id="29" idx="2"/>
            <a:endCxn id="2" idx="0"/>
          </p:cNvCxnSpPr>
          <p:nvPr/>
        </p:nvCxnSpPr>
        <p:spPr>
          <a:xfrm>
            <a:off x="7152966" y="1303560"/>
            <a:ext cx="0" cy="79470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5E497A31-2EEC-914C-8765-A3F420B674D5}"/>
              </a:ext>
            </a:extLst>
          </p:cNvPr>
          <p:cNvGrpSpPr/>
          <p:nvPr/>
        </p:nvGrpSpPr>
        <p:grpSpPr>
          <a:xfrm>
            <a:off x="4715909" y="4893094"/>
            <a:ext cx="4868683" cy="888269"/>
            <a:chOff x="3070382" y="4513246"/>
            <a:chExt cx="4868683" cy="88826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5AD6EB09-4358-2E47-8E57-20CFAA05E2A0}"/>
                </a:ext>
              </a:extLst>
            </p:cNvPr>
            <p:cNvSpPr/>
            <p:nvPr/>
          </p:nvSpPr>
          <p:spPr>
            <a:xfrm>
              <a:off x="3070382" y="5016087"/>
              <a:ext cx="1655133" cy="38542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OVS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A40187C8-0594-B94C-A009-D5170538D1A5}"/>
                </a:ext>
              </a:extLst>
            </p:cNvPr>
            <p:cNvSpPr/>
            <p:nvPr/>
          </p:nvSpPr>
          <p:spPr>
            <a:xfrm>
              <a:off x="6283931" y="5016087"/>
              <a:ext cx="1655133" cy="38542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OVS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92A5F023-DC03-6A4B-B41F-90EB32F027E0}"/>
                </a:ext>
              </a:extLst>
            </p:cNvPr>
            <p:cNvSpPr/>
            <p:nvPr/>
          </p:nvSpPr>
          <p:spPr>
            <a:xfrm>
              <a:off x="3070382" y="4513246"/>
              <a:ext cx="1655133" cy="385428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OVN controller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FE3AA40B-8E71-3443-A545-A9A77C665FB7}"/>
                </a:ext>
              </a:extLst>
            </p:cNvPr>
            <p:cNvSpPr/>
            <p:nvPr/>
          </p:nvSpPr>
          <p:spPr>
            <a:xfrm>
              <a:off x="6283932" y="4513246"/>
              <a:ext cx="1655133" cy="385428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OVN controller</a:t>
              </a:r>
            </a:p>
          </p:txBody>
        </p:sp>
      </p:grpSp>
      <p:sp>
        <p:nvSpPr>
          <p:cNvPr id="11" name="Can 10">
            <a:extLst>
              <a:ext uri="{FF2B5EF4-FFF2-40B4-BE49-F238E27FC236}">
                <a16:creationId xmlns:a16="http://schemas.microsoft.com/office/drawing/2014/main" id="{7A5C0EB2-69BD-214F-A13C-079AFF7A9B51}"/>
              </a:ext>
            </a:extLst>
          </p:cNvPr>
          <p:cNvSpPr/>
          <p:nvPr/>
        </p:nvSpPr>
        <p:spPr>
          <a:xfrm>
            <a:off x="6298563" y="3224595"/>
            <a:ext cx="1749287" cy="42680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Southbound DB</a:t>
            </a:r>
          </a:p>
        </p:txBody>
      </p:sp>
      <p:sp>
        <p:nvSpPr>
          <p:cNvPr id="41" name="Can 40">
            <a:extLst>
              <a:ext uri="{FF2B5EF4-FFF2-40B4-BE49-F238E27FC236}">
                <a16:creationId xmlns:a16="http://schemas.microsoft.com/office/drawing/2014/main" id="{7F8A0204-3C02-804C-902C-6DB3BD829B55}"/>
              </a:ext>
            </a:extLst>
          </p:cNvPr>
          <p:cNvSpPr/>
          <p:nvPr/>
        </p:nvSpPr>
        <p:spPr>
          <a:xfrm>
            <a:off x="6275607" y="1508784"/>
            <a:ext cx="1749287" cy="42680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Northbound DB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2D9E424-C959-FB45-B88E-37FEC0BEB2F6}"/>
              </a:ext>
            </a:extLst>
          </p:cNvPr>
          <p:cNvCxnSpPr>
            <a:cxnSpLocks/>
          </p:cNvCxnSpPr>
          <p:nvPr/>
        </p:nvCxnSpPr>
        <p:spPr>
          <a:xfrm>
            <a:off x="7150250" y="2512948"/>
            <a:ext cx="3293" cy="71164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1F92D3C-520B-BF4D-A4F5-D3C9CEB5A102}"/>
              </a:ext>
            </a:extLst>
          </p:cNvPr>
          <p:cNvSpPr txBox="1"/>
          <p:nvPr/>
        </p:nvSpPr>
        <p:spPr>
          <a:xfrm>
            <a:off x="6990736" y="5278522"/>
            <a:ext cx="563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6529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88;p13">
            <a:extLst>
              <a:ext uri="{FF2B5EF4-FFF2-40B4-BE49-F238E27FC236}">
                <a16:creationId xmlns:a16="http://schemas.microsoft.com/office/drawing/2014/main" id="{99CBF68E-ADE0-6341-BC22-3891D0DC49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3589168"/>
              </p:ext>
            </p:extLst>
          </p:nvPr>
        </p:nvGraphicFramePr>
        <p:xfrm>
          <a:off x="456128" y="503462"/>
          <a:ext cx="1714900" cy="6286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5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4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Name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Ports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LS1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LP1,LP2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Google Shape;89;p13">
            <a:extLst>
              <a:ext uri="{FF2B5EF4-FFF2-40B4-BE49-F238E27FC236}">
                <a16:creationId xmlns:a16="http://schemas.microsoft.com/office/drawing/2014/main" id="{1D388FF3-83D5-2A45-93CB-7FE53F2133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058375"/>
              </p:ext>
            </p:extLst>
          </p:nvPr>
        </p:nvGraphicFramePr>
        <p:xfrm>
          <a:off x="456128" y="1646462"/>
          <a:ext cx="1714900" cy="857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5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Name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MAC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LP1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AA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LP2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BB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Google Shape;93;p13">
            <a:extLst>
              <a:ext uri="{FF2B5EF4-FFF2-40B4-BE49-F238E27FC236}">
                <a16:creationId xmlns:a16="http://schemas.microsoft.com/office/drawing/2014/main" id="{0C9FE285-9C39-8145-8D4C-90BD974D6EE2}"/>
              </a:ext>
            </a:extLst>
          </p:cNvPr>
          <p:cNvSpPr txBox="1"/>
          <p:nvPr/>
        </p:nvSpPr>
        <p:spPr>
          <a:xfrm>
            <a:off x="456128" y="217712"/>
            <a:ext cx="171494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Logical_Switch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4;p13">
            <a:extLst>
              <a:ext uri="{FF2B5EF4-FFF2-40B4-BE49-F238E27FC236}">
                <a16:creationId xmlns:a16="http://schemas.microsoft.com/office/drawing/2014/main" id="{C249337C-7DE3-2E4A-84DF-5DC3A600419C}"/>
              </a:ext>
            </a:extLst>
          </p:cNvPr>
          <p:cNvSpPr txBox="1"/>
          <p:nvPr/>
        </p:nvSpPr>
        <p:spPr>
          <a:xfrm>
            <a:off x="456128" y="1360712"/>
            <a:ext cx="171494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Logical_Port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" name="Google Shape;110;p14">
            <a:extLst>
              <a:ext uri="{FF2B5EF4-FFF2-40B4-BE49-F238E27FC236}">
                <a16:creationId xmlns:a16="http://schemas.microsoft.com/office/drawing/2014/main" id="{E2B1A86C-259A-064F-9D89-B82E22C0CA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5639074"/>
              </p:ext>
            </p:extLst>
          </p:nvPr>
        </p:nvGraphicFramePr>
        <p:xfrm>
          <a:off x="1950457" y="3150681"/>
          <a:ext cx="6095975" cy="11278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37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5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8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 err="1"/>
                        <a:t>Datapath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Match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Action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LS1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eth.dst = AA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LP1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LS1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 err="1"/>
                        <a:t>eth.dst</a:t>
                      </a:r>
                      <a:r>
                        <a:rPr lang="en" sz="1400" u="none" strike="noStrike" cap="none" dirty="0"/>
                        <a:t> = BB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LP2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LS1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 err="1"/>
                        <a:t>eth.dst</a:t>
                      </a:r>
                      <a:r>
                        <a:rPr lang="en" sz="1400" u="none" strike="noStrike" cap="none" dirty="0"/>
                        <a:t> = &lt;broadcast&gt;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LP1,LP2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Google Shape;94;p13">
            <a:extLst>
              <a:ext uri="{FF2B5EF4-FFF2-40B4-BE49-F238E27FC236}">
                <a16:creationId xmlns:a16="http://schemas.microsoft.com/office/drawing/2014/main" id="{B80B21C2-CA6A-B14E-8D4A-2DBAB48D65F3}"/>
              </a:ext>
            </a:extLst>
          </p:cNvPr>
          <p:cNvSpPr txBox="1"/>
          <p:nvPr/>
        </p:nvSpPr>
        <p:spPr>
          <a:xfrm>
            <a:off x="4140970" y="2795042"/>
            <a:ext cx="171494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Logical_Flows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" name="Google Shape;108;p14">
            <a:extLst>
              <a:ext uri="{FF2B5EF4-FFF2-40B4-BE49-F238E27FC236}">
                <a16:creationId xmlns:a16="http://schemas.microsoft.com/office/drawing/2014/main" id="{C0589A10-7D06-3448-9536-E23B2B8992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9723493"/>
              </p:ext>
            </p:extLst>
          </p:nvPr>
        </p:nvGraphicFramePr>
        <p:xfrm>
          <a:off x="4093028" y="503462"/>
          <a:ext cx="5487468" cy="857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29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9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9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Name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Encap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IP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HV1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Geneve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10.0.0.10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HV2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Geneve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10.0.0.11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Google Shape;109;p14">
            <a:extLst>
              <a:ext uri="{FF2B5EF4-FFF2-40B4-BE49-F238E27FC236}">
                <a16:creationId xmlns:a16="http://schemas.microsoft.com/office/drawing/2014/main" id="{C465AF09-4A9B-6647-889C-9C37170E07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7212090"/>
              </p:ext>
            </p:extLst>
          </p:nvPr>
        </p:nvGraphicFramePr>
        <p:xfrm>
          <a:off x="4093026" y="1749332"/>
          <a:ext cx="5487446" cy="8534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437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7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Name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Chassis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LP1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HV1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tx1"/>
                          </a:solidFill>
                        </a:rPr>
                        <a:t>LP2</a:t>
                      </a:r>
                      <a:endParaRPr sz="140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tx1"/>
                          </a:solidFill>
                        </a:rPr>
                        <a:t>HV2</a:t>
                      </a:r>
                      <a:endParaRPr sz="140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Google Shape;110;p14">
            <a:extLst>
              <a:ext uri="{FF2B5EF4-FFF2-40B4-BE49-F238E27FC236}">
                <a16:creationId xmlns:a16="http://schemas.microsoft.com/office/drawing/2014/main" id="{434687E1-A628-E84A-9132-A4B05CC6DB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8877208"/>
              </p:ext>
            </p:extLst>
          </p:nvPr>
        </p:nvGraphicFramePr>
        <p:xfrm>
          <a:off x="1950457" y="5182049"/>
          <a:ext cx="6095976" cy="8458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93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2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0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Match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 err="1"/>
                        <a:t>Encap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 err="1"/>
                        <a:t>Dest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u="none" strike="noStrike" cap="none" dirty="0" err="1"/>
                        <a:t>eth.dst</a:t>
                      </a:r>
                      <a:r>
                        <a:rPr lang="en-AU" sz="1400" u="none" strike="noStrike" cap="none" dirty="0"/>
                        <a:t> = AA</a:t>
                      </a:r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err="1"/>
                        <a:t>Geneve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10.0.0.10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u="none" strike="noStrike" cap="none" dirty="0" err="1"/>
                        <a:t>eth.dst</a:t>
                      </a:r>
                      <a:r>
                        <a:rPr lang="en-AU" sz="1400" u="none" strike="noStrike" cap="none" dirty="0"/>
                        <a:t> = BB</a:t>
                      </a:r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err="1"/>
                        <a:t>Geneve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u="none" strike="noStrike" cap="none" dirty="0"/>
                        <a:t>10.0.0.11</a:t>
                      </a:r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694065"/>
                  </a:ext>
                </a:extLst>
              </a:tr>
            </a:tbl>
          </a:graphicData>
        </a:graphic>
      </p:graphicFrame>
      <p:sp>
        <p:nvSpPr>
          <p:cNvPr id="12" name="Google Shape;93;p13">
            <a:extLst>
              <a:ext uri="{FF2B5EF4-FFF2-40B4-BE49-F238E27FC236}">
                <a16:creationId xmlns:a16="http://schemas.microsoft.com/office/drawing/2014/main" id="{69B3DAA7-9B53-C042-A5D2-5E8CE006533B}"/>
              </a:ext>
            </a:extLst>
          </p:cNvPr>
          <p:cNvSpPr txBox="1"/>
          <p:nvPr/>
        </p:nvSpPr>
        <p:spPr>
          <a:xfrm>
            <a:off x="5370518" y="118750"/>
            <a:ext cx="267591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/>
            <a:r>
              <a:rPr lang="en" sz="1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Chassis (Physical Network)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3;p13">
            <a:extLst>
              <a:ext uri="{FF2B5EF4-FFF2-40B4-BE49-F238E27FC236}">
                <a16:creationId xmlns:a16="http://schemas.microsoft.com/office/drawing/2014/main" id="{D4A3B753-5833-4043-A34A-1D0273191651}"/>
              </a:ext>
            </a:extLst>
          </p:cNvPr>
          <p:cNvSpPr txBox="1"/>
          <p:nvPr/>
        </p:nvSpPr>
        <p:spPr>
          <a:xfrm>
            <a:off x="5370518" y="1424132"/>
            <a:ext cx="267591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Port_Binding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3;p13">
            <a:extLst>
              <a:ext uri="{FF2B5EF4-FFF2-40B4-BE49-F238E27FC236}">
                <a16:creationId xmlns:a16="http://schemas.microsoft.com/office/drawing/2014/main" id="{A2754E8C-71E0-5E42-8E56-AEE188668299}"/>
              </a:ext>
            </a:extLst>
          </p:cNvPr>
          <p:cNvSpPr txBox="1"/>
          <p:nvPr/>
        </p:nvSpPr>
        <p:spPr>
          <a:xfrm>
            <a:off x="3863358" y="4826410"/>
            <a:ext cx="267591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Physical Flows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19D9D6A-A7D2-E546-868C-8D2374DA566B}"/>
              </a:ext>
            </a:extLst>
          </p:cNvPr>
          <p:cNvCxnSpPr/>
          <p:nvPr/>
        </p:nvCxnSpPr>
        <p:spPr>
          <a:xfrm>
            <a:off x="938151" y="4585011"/>
            <a:ext cx="99396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94;p13">
            <a:extLst>
              <a:ext uri="{FF2B5EF4-FFF2-40B4-BE49-F238E27FC236}">
                <a16:creationId xmlns:a16="http://schemas.microsoft.com/office/drawing/2014/main" id="{3E7D21E1-F0B6-274A-BE2F-11EE39D12E31}"/>
              </a:ext>
            </a:extLst>
          </p:cNvPr>
          <p:cNvSpPr txBox="1"/>
          <p:nvPr/>
        </p:nvSpPr>
        <p:spPr>
          <a:xfrm>
            <a:off x="8913003" y="3987974"/>
            <a:ext cx="171494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Tables in </a:t>
            </a:r>
            <a:r>
              <a:rPr lang="en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ovn-sb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4;p13">
            <a:extLst>
              <a:ext uri="{FF2B5EF4-FFF2-40B4-BE49-F238E27FC236}">
                <a16:creationId xmlns:a16="http://schemas.microsoft.com/office/drawing/2014/main" id="{1A30F9E1-52E0-D64D-9B27-FBEDB8EEE400}"/>
              </a:ext>
            </a:extLst>
          </p:cNvPr>
          <p:cNvSpPr txBox="1"/>
          <p:nvPr/>
        </p:nvSpPr>
        <p:spPr>
          <a:xfrm>
            <a:off x="8913003" y="5175890"/>
            <a:ext cx="1648225" cy="686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Flows computed</a:t>
            </a:r>
            <a:br>
              <a:rPr lang="en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individual hypervisors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4265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4E1836-C2CA-DB4A-A264-BF04238439CF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3973355" y="4533958"/>
            <a:ext cx="1124160" cy="817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5056211-1F1E-4A42-B61B-587612D2F8DE}"/>
              </a:ext>
            </a:extLst>
          </p:cNvPr>
          <p:cNvCxnSpPr>
            <a:cxnSpLocks/>
          </p:cNvCxnSpPr>
          <p:nvPr/>
        </p:nvCxnSpPr>
        <p:spPr>
          <a:xfrm>
            <a:off x="1860243" y="5426131"/>
            <a:ext cx="13463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C06144F-6DB9-9D49-AC2E-B3C57C34477C}"/>
              </a:ext>
            </a:extLst>
          </p:cNvPr>
          <p:cNvCxnSpPr>
            <a:cxnSpLocks/>
          </p:cNvCxnSpPr>
          <p:nvPr/>
        </p:nvCxnSpPr>
        <p:spPr>
          <a:xfrm>
            <a:off x="1521500" y="4073293"/>
            <a:ext cx="0" cy="104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E4DAB14-2036-9E4F-8C58-2384085EA751}"/>
              </a:ext>
            </a:extLst>
          </p:cNvPr>
          <p:cNvCxnSpPr>
            <a:cxnSpLocks/>
          </p:cNvCxnSpPr>
          <p:nvPr/>
        </p:nvCxnSpPr>
        <p:spPr>
          <a:xfrm>
            <a:off x="1889549" y="3887383"/>
            <a:ext cx="13463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2E6BA55-3E37-7F46-A009-1B061FEF9D9A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973355" y="3974339"/>
            <a:ext cx="1124160" cy="559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oogle Shape;1463;p153" descr="switch-icon.png">
            <a:extLst>
              <a:ext uri="{FF2B5EF4-FFF2-40B4-BE49-F238E27FC236}">
                <a16:creationId xmlns:a16="http://schemas.microsoft.com/office/drawing/2014/main" id="{265920D7-F2FD-1142-AC07-F416DC0AA01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2013" y="494277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463;p153" descr="switch-icon.png">
            <a:extLst>
              <a:ext uri="{FF2B5EF4-FFF2-40B4-BE49-F238E27FC236}">
                <a16:creationId xmlns:a16="http://schemas.microsoft.com/office/drawing/2014/main" id="{32CB3067-1358-084E-943F-AEDB774B721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84428" y="3433646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463;p153" descr="switch-icon.png">
            <a:extLst>
              <a:ext uri="{FF2B5EF4-FFF2-40B4-BE49-F238E27FC236}">
                <a16:creationId xmlns:a16="http://schemas.microsoft.com/office/drawing/2014/main" id="{562B21B7-8E35-FF4F-8953-E549FFE2A1F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97515" y="4125144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463;p153" descr="switch-icon.png">
            <a:extLst>
              <a:ext uri="{FF2B5EF4-FFF2-40B4-BE49-F238E27FC236}">
                <a16:creationId xmlns:a16="http://schemas.microsoft.com/office/drawing/2014/main" id="{340781CF-88FC-2949-881D-105895C512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61969" y="494277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463;p153" descr="switch-icon.png">
            <a:extLst>
              <a:ext uri="{FF2B5EF4-FFF2-40B4-BE49-F238E27FC236}">
                <a16:creationId xmlns:a16="http://schemas.microsoft.com/office/drawing/2014/main" id="{8CD41DE0-1C05-0944-ACD4-3FE2F49A1CD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2013" y="3433646"/>
            <a:ext cx="1275598" cy="8176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0F5CBFF-72E1-AD47-AE55-4B00B2B8AC76}"/>
              </a:ext>
            </a:extLst>
          </p:cNvPr>
          <p:cNvCxnSpPr>
            <a:cxnSpLocks/>
          </p:cNvCxnSpPr>
          <p:nvPr/>
        </p:nvCxnSpPr>
        <p:spPr>
          <a:xfrm>
            <a:off x="3601023" y="4073293"/>
            <a:ext cx="0" cy="104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25">
            <a:extLst>
              <a:ext uri="{FF2B5EF4-FFF2-40B4-BE49-F238E27FC236}">
                <a16:creationId xmlns:a16="http://schemas.microsoft.com/office/drawing/2014/main" id="{7723EF57-79F8-E64B-B7B4-37E1DBCD1884}"/>
              </a:ext>
            </a:extLst>
          </p:cNvPr>
          <p:cNvSpPr/>
          <p:nvPr/>
        </p:nvSpPr>
        <p:spPr>
          <a:xfrm>
            <a:off x="1968209" y="4080769"/>
            <a:ext cx="1493362" cy="906293"/>
          </a:xfrm>
          <a:custGeom>
            <a:avLst/>
            <a:gdLst>
              <a:gd name="connsiteX0" fmla="*/ 0 w 1488055"/>
              <a:gd name="connsiteY0" fmla="*/ 35140 h 949540"/>
              <a:gd name="connsiteX1" fmla="*/ 934064 w 1488055"/>
              <a:gd name="connsiteY1" fmla="*/ 44972 h 949540"/>
              <a:gd name="connsiteX2" fmla="*/ 1406012 w 1488055"/>
              <a:gd name="connsiteY2" fmla="*/ 477591 h 949540"/>
              <a:gd name="connsiteX3" fmla="*/ 1484670 w 1488055"/>
              <a:gd name="connsiteY3" fmla="*/ 949540 h 949540"/>
              <a:gd name="connsiteX0" fmla="*/ 0 w 1487819"/>
              <a:gd name="connsiteY0" fmla="*/ 7986 h 922386"/>
              <a:gd name="connsiteX1" fmla="*/ 943896 w 1487819"/>
              <a:gd name="connsiteY1" fmla="*/ 119198 h 922386"/>
              <a:gd name="connsiteX2" fmla="*/ 1406012 w 1487819"/>
              <a:gd name="connsiteY2" fmla="*/ 450437 h 922386"/>
              <a:gd name="connsiteX3" fmla="*/ 1484670 w 1487819"/>
              <a:gd name="connsiteY3" fmla="*/ 922386 h 922386"/>
              <a:gd name="connsiteX0" fmla="*/ 0 w 1496566"/>
              <a:gd name="connsiteY0" fmla="*/ 6992 h 921392"/>
              <a:gd name="connsiteX1" fmla="*/ 943896 w 1496566"/>
              <a:gd name="connsiteY1" fmla="*/ 118204 h 921392"/>
              <a:gd name="connsiteX2" fmla="*/ 1435509 w 1496566"/>
              <a:gd name="connsiteY2" fmla="*/ 358202 h 921392"/>
              <a:gd name="connsiteX3" fmla="*/ 1484670 w 1496566"/>
              <a:gd name="connsiteY3" fmla="*/ 921392 h 921392"/>
              <a:gd name="connsiteX0" fmla="*/ 0 w 1493362"/>
              <a:gd name="connsiteY0" fmla="*/ 20067 h 934467"/>
              <a:gd name="connsiteX1" fmla="*/ 1002890 w 1493362"/>
              <a:gd name="connsiteY1" fmla="*/ 50176 h 934467"/>
              <a:gd name="connsiteX2" fmla="*/ 1435509 w 1493362"/>
              <a:gd name="connsiteY2" fmla="*/ 371277 h 934467"/>
              <a:gd name="connsiteX3" fmla="*/ 1484670 w 1493362"/>
              <a:gd name="connsiteY3" fmla="*/ 934467 h 934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3362" h="934467">
                <a:moveTo>
                  <a:pt x="0" y="20067"/>
                </a:moveTo>
                <a:cubicBezTo>
                  <a:pt x="349864" y="-11888"/>
                  <a:pt x="763639" y="-8359"/>
                  <a:pt x="1002890" y="50176"/>
                </a:cubicBezTo>
                <a:cubicBezTo>
                  <a:pt x="1242141" y="108711"/>
                  <a:pt x="1355212" y="223895"/>
                  <a:pt x="1435509" y="371277"/>
                </a:cubicBezTo>
                <a:cubicBezTo>
                  <a:pt x="1515806" y="518659"/>
                  <a:pt x="1491225" y="773873"/>
                  <a:pt x="1484670" y="934467"/>
                </a:cubicBezTo>
              </a:path>
            </a:pathLst>
          </a:custGeom>
          <a:noFill/>
          <a:ln w="381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73DEF4D2-CB45-7342-99CE-F74FC5DF7F50}"/>
              </a:ext>
            </a:extLst>
          </p:cNvPr>
          <p:cNvSpPr/>
          <p:nvPr/>
        </p:nvSpPr>
        <p:spPr>
          <a:xfrm>
            <a:off x="3940309" y="4135708"/>
            <a:ext cx="792072" cy="934065"/>
          </a:xfrm>
          <a:custGeom>
            <a:avLst/>
            <a:gdLst>
              <a:gd name="connsiteX0" fmla="*/ 0 w 1095067"/>
              <a:gd name="connsiteY0" fmla="*/ 0 h 1356851"/>
              <a:gd name="connsiteX1" fmla="*/ 973393 w 1095067"/>
              <a:gd name="connsiteY1" fmla="*/ 639096 h 1356851"/>
              <a:gd name="connsiteX2" fmla="*/ 973393 w 1095067"/>
              <a:gd name="connsiteY2" fmla="*/ 884903 h 1356851"/>
              <a:gd name="connsiteX3" fmla="*/ 0 w 1095067"/>
              <a:gd name="connsiteY3" fmla="*/ 1356851 h 1356851"/>
              <a:gd name="connsiteX0" fmla="*/ 127819 w 1087218"/>
              <a:gd name="connsiteY0" fmla="*/ 0 h 1140211"/>
              <a:gd name="connsiteX1" fmla="*/ 973393 w 1087218"/>
              <a:gd name="connsiteY1" fmla="*/ 422456 h 1140211"/>
              <a:gd name="connsiteX2" fmla="*/ 973393 w 1087218"/>
              <a:gd name="connsiteY2" fmla="*/ 668263 h 1140211"/>
              <a:gd name="connsiteX3" fmla="*/ 0 w 1087218"/>
              <a:gd name="connsiteY3" fmla="*/ 1140211 h 1140211"/>
              <a:gd name="connsiteX0" fmla="*/ 0 w 944034"/>
              <a:gd name="connsiteY0" fmla="*/ 0 h 1083201"/>
              <a:gd name="connsiteX1" fmla="*/ 845574 w 944034"/>
              <a:gd name="connsiteY1" fmla="*/ 422456 h 1083201"/>
              <a:gd name="connsiteX2" fmla="*/ 845574 w 944034"/>
              <a:gd name="connsiteY2" fmla="*/ 668263 h 1083201"/>
              <a:gd name="connsiteX3" fmla="*/ 117988 w 944034"/>
              <a:gd name="connsiteY3" fmla="*/ 1083201 h 1083201"/>
              <a:gd name="connsiteX0" fmla="*/ 0 w 891615"/>
              <a:gd name="connsiteY0" fmla="*/ 0 h 1083201"/>
              <a:gd name="connsiteX1" fmla="*/ 727586 w 891615"/>
              <a:gd name="connsiteY1" fmla="*/ 376848 h 1083201"/>
              <a:gd name="connsiteX2" fmla="*/ 845574 w 891615"/>
              <a:gd name="connsiteY2" fmla="*/ 668263 h 1083201"/>
              <a:gd name="connsiteX3" fmla="*/ 117988 w 891615"/>
              <a:gd name="connsiteY3" fmla="*/ 1083201 h 1083201"/>
              <a:gd name="connsiteX0" fmla="*/ 0 w 811322"/>
              <a:gd name="connsiteY0" fmla="*/ 0 h 1083201"/>
              <a:gd name="connsiteX1" fmla="*/ 727586 w 811322"/>
              <a:gd name="connsiteY1" fmla="*/ 376848 h 1083201"/>
              <a:gd name="connsiteX2" fmla="*/ 727587 w 811322"/>
              <a:gd name="connsiteY2" fmla="*/ 691067 h 1083201"/>
              <a:gd name="connsiteX3" fmla="*/ 117988 w 811322"/>
              <a:gd name="connsiteY3" fmla="*/ 1083201 h 1083201"/>
              <a:gd name="connsiteX0" fmla="*/ 0 w 756321"/>
              <a:gd name="connsiteY0" fmla="*/ 0 h 1083201"/>
              <a:gd name="connsiteX1" fmla="*/ 589934 w 756321"/>
              <a:gd name="connsiteY1" fmla="*/ 308435 h 1083201"/>
              <a:gd name="connsiteX2" fmla="*/ 727587 w 756321"/>
              <a:gd name="connsiteY2" fmla="*/ 691067 h 1083201"/>
              <a:gd name="connsiteX3" fmla="*/ 117988 w 756321"/>
              <a:gd name="connsiteY3" fmla="*/ 1083201 h 1083201"/>
              <a:gd name="connsiteX0" fmla="*/ 0 w 686456"/>
              <a:gd name="connsiteY0" fmla="*/ 0 h 1083201"/>
              <a:gd name="connsiteX1" fmla="*/ 589934 w 686456"/>
              <a:gd name="connsiteY1" fmla="*/ 308435 h 1083201"/>
              <a:gd name="connsiteX2" fmla="*/ 639096 w 686456"/>
              <a:gd name="connsiteY2" fmla="*/ 793685 h 1083201"/>
              <a:gd name="connsiteX3" fmla="*/ 117988 w 686456"/>
              <a:gd name="connsiteY3" fmla="*/ 1083201 h 1083201"/>
              <a:gd name="connsiteX0" fmla="*/ 0 w 773512"/>
              <a:gd name="connsiteY0" fmla="*/ 0 h 1083201"/>
              <a:gd name="connsiteX1" fmla="*/ 589934 w 773512"/>
              <a:gd name="connsiteY1" fmla="*/ 308435 h 1083201"/>
              <a:gd name="connsiteX2" fmla="*/ 747251 w 773512"/>
              <a:gd name="connsiteY2" fmla="*/ 668263 h 1083201"/>
              <a:gd name="connsiteX3" fmla="*/ 117988 w 773512"/>
              <a:gd name="connsiteY3" fmla="*/ 1083201 h 1083201"/>
              <a:gd name="connsiteX0" fmla="*/ 0 w 792072"/>
              <a:gd name="connsiteY0" fmla="*/ 0 h 1083201"/>
              <a:gd name="connsiteX1" fmla="*/ 658760 w 792072"/>
              <a:gd name="connsiteY1" fmla="*/ 331239 h 1083201"/>
              <a:gd name="connsiteX2" fmla="*/ 747251 w 792072"/>
              <a:gd name="connsiteY2" fmla="*/ 668263 h 1083201"/>
              <a:gd name="connsiteX3" fmla="*/ 117988 w 792072"/>
              <a:gd name="connsiteY3" fmla="*/ 1083201 h 1083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072" h="1083201">
                <a:moveTo>
                  <a:pt x="0" y="0"/>
                </a:moveTo>
                <a:cubicBezTo>
                  <a:pt x="405580" y="245806"/>
                  <a:pt x="534218" y="219862"/>
                  <a:pt x="658760" y="331239"/>
                </a:cubicBezTo>
                <a:cubicBezTo>
                  <a:pt x="783302" y="442616"/>
                  <a:pt x="837380" y="542936"/>
                  <a:pt x="747251" y="668263"/>
                </a:cubicBezTo>
                <a:cubicBezTo>
                  <a:pt x="657122" y="793590"/>
                  <a:pt x="523568" y="907040"/>
                  <a:pt x="117988" y="1083201"/>
                </a:cubicBezTo>
              </a:path>
            </a:pathLst>
          </a:custGeom>
          <a:noFill/>
          <a:ln w="381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A14FC48F-8528-284B-A93B-278B4F15C70E}"/>
              </a:ext>
            </a:extLst>
          </p:cNvPr>
          <p:cNvSpPr/>
          <p:nvPr/>
        </p:nvSpPr>
        <p:spPr>
          <a:xfrm>
            <a:off x="585708" y="3346475"/>
            <a:ext cx="4607481" cy="2424930"/>
          </a:xfrm>
          <a:custGeom>
            <a:avLst/>
            <a:gdLst>
              <a:gd name="connsiteX0" fmla="*/ 4638784 w 4638784"/>
              <a:gd name="connsiteY0" fmla="*/ 796997 h 2438815"/>
              <a:gd name="connsiteX1" fmla="*/ 3478577 w 4638784"/>
              <a:gd name="connsiteY1" fmla="*/ 207061 h 2438815"/>
              <a:gd name="connsiteX2" fmla="*/ 450242 w 4638784"/>
              <a:gd name="connsiteY2" fmla="*/ 148068 h 2438815"/>
              <a:gd name="connsiteX3" fmla="*/ 115945 w 4638784"/>
              <a:gd name="connsiteY3" fmla="*/ 2085023 h 2438815"/>
              <a:gd name="connsiteX4" fmla="*/ 1453132 w 4638784"/>
              <a:gd name="connsiteY4" fmla="*/ 2419319 h 2438815"/>
              <a:gd name="connsiteX5" fmla="*/ 2534681 w 4638784"/>
              <a:gd name="connsiteY5" fmla="*/ 2370158 h 2438815"/>
              <a:gd name="connsiteX0" fmla="*/ 4660619 w 4660619"/>
              <a:gd name="connsiteY0" fmla="*/ 827941 h 2469759"/>
              <a:gd name="connsiteX1" fmla="*/ 3933031 w 4660619"/>
              <a:gd name="connsiteY1" fmla="*/ 159347 h 2469759"/>
              <a:gd name="connsiteX2" fmla="*/ 472077 w 4660619"/>
              <a:gd name="connsiteY2" fmla="*/ 179012 h 2469759"/>
              <a:gd name="connsiteX3" fmla="*/ 137780 w 4660619"/>
              <a:gd name="connsiteY3" fmla="*/ 2115967 h 2469759"/>
              <a:gd name="connsiteX4" fmla="*/ 1474967 w 4660619"/>
              <a:gd name="connsiteY4" fmla="*/ 2450263 h 2469759"/>
              <a:gd name="connsiteX5" fmla="*/ 2556516 w 4660619"/>
              <a:gd name="connsiteY5" fmla="*/ 2401102 h 2469759"/>
              <a:gd name="connsiteX0" fmla="*/ 4644960 w 4644960"/>
              <a:gd name="connsiteY0" fmla="*/ 827941 h 2462121"/>
              <a:gd name="connsiteX1" fmla="*/ 3917372 w 4644960"/>
              <a:gd name="connsiteY1" fmla="*/ 159347 h 2462121"/>
              <a:gd name="connsiteX2" fmla="*/ 456418 w 4644960"/>
              <a:gd name="connsiteY2" fmla="*/ 179012 h 2462121"/>
              <a:gd name="connsiteX3" fmla="*/ 122121 w 4644960"/>
              <a:gd name="connsiteY3" fmla="*/ 2115967 h 2462121"/>
              <a:gd name="connsiteX4" fmla="*/ 1233166 w 4644960"/>
              <a:gd name="connsiteY4" fmla="*/ 2440431 h 2462121"/>
              <a:gd name="connsiteX5" fmla="*/ 2540857 w 4644960"/>
              <a:gd name="connsiteY5" fmla="*/ 2401102 h 2462121"/>
              <a:gd name="connsiteX0" fmla="*/ 4618915 w 4618915"/>
              <a:gd name="connsiteY0" fmla="*/ 827941 h 2442312"/>
              <a:gd name="connsiteX1" fmla="*/ 3891327 w 4618915"/>
              <a:gd name="connsiteY1" fmla="*/ 159347 h 2442312"/>
              <a:gd name="connsiteX2" fmla="*/ 430373 w 4618915"/>
              <a:gd name="connsiteY2" fmla="*/ 179012 h 2442312"/>
              <a:gd name="connsiteX3" fmla="*/ 96076 w 4618915"/>
              <a:gd name="connsiteY3" fmla="*/ 2115967 h 2442312"/>
              <a:gd name="connsiteX4" fmla="*/ 823663 w 4618915"/>
              <a:gd name="connsiteY4" fmla="*/ 2410934 h 2442312"/>
              <a:gd name="connsiteX5" fmla="*/ 2514812 w 4618915"/>
              <a:gd name="connsiteY5" fmla="*/ 2401102 h 2442312"/>
              <a:gd name="connsiteX0" fmla="*/ 4705803 w 4705803"/>
              <a:gd name="connsiteY0" fmla="*/ 823032 h 2442145"/>
              <a:gd name="connsiteX1" fmla="*/ 3978215 w 4705803"/>
              <a:gd name="connsiteY1" fmla="*/ 154438 h 2442145"/>
              <a:gd name="connsiteX2" fmla="*/ 517261 w 4705803"/>
              <a:gd name="connsiteY2" fmla="*/ 174103 h 2442145"/>
              <a:gd name="connsiteX3" fmla="*/ 55144 w 4705803"/>
              <a:gd name="connsiteY3" fmla="*/ 2042232 h 2442145"/>
              <a:gd name="connsiteX4" fmla="*/ 910551 w 4705803"/>
              <a:gd name="connsiteY4" fmla="*/ 2406025 h 2442145"/>
              <a:gd name="connsiteX5" fmla="*/ 2601700 w 4705803"/>
              <a:gd name="connsiteY5" fmla="*/ 2396193 h 2442145"/>
              <a:gd name="connsiteX0" fmla="*/ 4607481 w 4607481"/>
              <a:gd name="connsiteY0" fmla="*/ 854006 h 2443622"/>
              <a:gd name="connsiteX1" fmla="*/ 3978215 w 4607481"/>
              <a:gd name="connsiteY1" fmla="*/ 155915 h 2443622"/>
              <a:gd name="connsiteX2" fmla="*/ 517261 w 4607481"/>
              <a:gd name="connsiteY2" fmla="*/ 175580 h 2443622"/>
              <a:gd name="connsiteX3" fmla="*/ 55144 w 4607481"/>
              <a:gd name="connsiteY3" fmla="*/ 2043709 h 2443622"/>
              <a:gd name="connsiteX4" fmla="*/ 910551 w 4607481"/>
              <a:gd name="connsiteY4" fmla="*/ 2407502 h 2443622"/>
              <a:gd name="connsiteX5" fmla="*/ 2601700 w 4607481"/>
              <a:gd name="connsiteY5" fmla="*/ 2397670 h 2443622"/>
              <a:gd name="connsiteX0" fmla="*/ 4607481 w 4607481"/>
              <a:gd name="connsiteY0" fmla="*/ 854006 h 2443622"/>
              <a:gd name="connsiteX1" fmla="*/ 3978215 w 4607481"/>
              <a:gd name="connsiteY1" fmla="*/ 155915 h 2443622"/>
              <a:gd name="connsiteX2" fmla="*/ 517261 w 4607481"/>
              <a:gd name="connsiteY2" fmla="*/ 175580 h 2443622"/>
              <a:gd name="connsiteX3" fmla="*/ 55144 w 4607481"/>
              <a:gd name="connsiteY3" fmla="*/ 2043709 h 2443622"/>
              <a:gd name="connsiteX4" fmla="*/ 910551 w 4607481"/>
              <a:gd name="connsiteY4" fmla="*/ 2407502 h 2443622"/>
              <a:gd name="connsiteX5" fmla="*/ 2601700 w 4607481"/>
              <a:gd name="connsiteY5" fmla="*/ 2397670 h 2443622"/>
              <a:gd name="connsiteX0" fmla="*/ 4607481 w 4607481"/>
              <a:gd name="connsiteY0" fmla="*/ 854006 h 2424930"/>
              <a:gd name="connsiteX1" fmla="*/ 3978215 w 4607481"/>
              <a:gd name="connsiteY1" fmla="*/ 155915 h 2424930"/>
              <a:gd name="connsiteX2" fmla="*/ 517261 w 4607481"/>
              <a:gd name="connsiteY2" fmla="*/ 175580 h 2424930"/>
              <a:gd name="connsiteX3" fmla="*/ 55144 w 4607481"/>
              <a:gd name="connsiteY3" fmla="*/ 2043709 h 2424930"/>
              <a:gd name="connsiteX4" fmla="*/ 910551 w 4607481"/>
              <a:gd name="connsiteY4" fmla="*/ 2407502 h 2424930"/>
              <a:gd name="connsiteX5" fmla="*/ 2601700 w 4607481"/>
              <a:gd name="connsiteY5" fmla="*/ 2397670 h 2424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07481" h="2424930">
                <a:moveTo>
                  <a:pt x="4607481" y="854006"/>
                </a:moveTo>
                <a:cubicBezTo>
                  <a:pt x="4602564" y="495128"/>
                  <a:pt x="4659918" y="268986"/>
                  <a:pt x="3978215" y="155915"/>
                </a:cubicBezTo>
                <a:cubicBezTo>
                  <a:pt x="3296512" y="42844"/>
                  <a:pt x="1171106" y="-139052"/>
                  <a:pt x="517261" y="175580"/>
                </a:cubicBezTo>
                <a:cubicBezTo>
                  <a:pt x="-136584" y="490212"/>
                  <a:pt x="-10404" y="1671722"/>
                  <a:pt x="55144" y="2043709"/>
                </a:cubicBezTo>
                <a:cubicBezTo>
                  <a:pt x="120692" y="2415696"/>
                  <a:pt x="476293" y="2397671"/>
                  <a:pt x="910551" y="2407502"/>
                </a:cubicBezTo>
                <a:cubicBezTo>
                  <a:pt x="1344809" y="2417333"/>
                  <a:pt x="2262487" y="2446012"/>
                  <a:pt x="2601700" y="2397670"/>
                </a:cubicBezTo>
              </a:path>
            </a:pathLst>
          </a:custGeom>
          <a:noFill/>
          <a:ln w="381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F8A912-AD90-374D-8E72-1A74711723F5}"/>
              </a:ext>
            </a:extLst>
          </p:cNvPr>
          <p:cNvSpPr txBox="1"/>
          <p:nvPr/>
        </p:nvSpPr>
        <p:spPr>
          <a:xfrm>
            <a:off x="2889448" y="425127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D41912-5C6F-3F4A-AEFA-96611E2F1141}"/>
              </a:ext>
            </a:extLst>
          </p:cNvPr>
          <p:cNvSpPr txBox="1"/>
          <p:nvPr/>
        </p:nvSpPr>
        <p:spPr>
          <a:xfrm>
            <a:off x="4614374" y="362209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3ACBDD-4D0B-A64E-8BF8-9C833DE3AF97}"/>
              </a:ext>
            </a:extLst>
          </p:cNvPr>
          <p:cNvSpPr txBox="1"/>
          <p:nvPr/>
        </p:nvSpPr>
        <p:spPr>
          <a:xfrm>
            <a:off x="4353552" y="438877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3F8B82C-261E-7C42-A0C3-29B87A62DDFC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9968414" y="4482107"/>
            <a:ext cx="1124160" cy="817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CD4F021-0133-2A44-9EE0-A22F3F4A61CE}"/>
              </a:ext>
            </a:extLst>
          </p:cNvPr>
          <p:cNvCxnSpPr>
            <a:cxnSpLocks/>
          </p:cNvCxnSpPr>
          <p:nvPr/>
        </p:nvCxnSpPr>
        <p:spPr>
          <a:xfrm>
            <a:off x="7855302" y="5374280"/>
            <a:ext cx="13463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102ECFF-9B27-6B43-B837-85F9BB05ED32}"/>
              </a:ext>
            </a:extLst>
          </p:cNvPr>
          <p:cNvCxnSpPr>
            <a:cxnSpLocks/>
          </p:cNvCxnSpPr>
          <p:nvPr/>
        </p:nvCxnSpPr>
        <p:spPr>
          <a:xfrm>
            <a:off x="7516559" y="4021442"/>
            <a:ext cx="0" cy="104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01F4155-5599-364A-9453-625FC25AF39D}"/>
              </a:ext>
            </a:extLst>
          </p:cNvPr>
          <p:cNvCxnSpPr>
            <a:cxnSpLocks/>
          </p:cNvCxnSpPr>
          <p:nvPr/>
        </p:nvCxnSpPr>
        <p:spPr>
          <a:xfrm>
            <a:off x="7884608" y="3835532"/>
            <a:ext cx="13463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63BE3E-9892-FD49-8AB9-2873B9B4CB5C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9968414" y="3922488"/>
            <a:ext cx="1124160" cy="559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oogle Shape;1463;p153" descr="switch-icon.png">
            <a:extLst>
              <a:ext uri="{FF2B5EF4-FFF2-40B4-BE49-F238E27FC236}">
                <a16:creationId xmlns:a16="http://schemas.microsoft.com/office/drawing/2014/main" id="{CE15BCFB-7353-0D47-A0C5-5D9D20836B1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27072" y="4890921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463;p153" descr="switch-icon.png">
            <a:extLst>
              <a:ext uri="{FF2B5EF4-FFF2-40B4-BE49-F238E27FC236}">
                <a16:creationId xmlns:a16="http://schemas.microsoft.com/office/drawing/2014/main" id="{01C237E7-D143-AD46-8C9A-2372FAF3E1E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79487" y="3381795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463;p153" descr="switch-icon.png">
            <a:extLst>
              <a:ext uri="{FF2B5EF4-FFF2-40B4-BE49-F238E27FC236}">
                <a16:creationId xmlns:a16="http://schemas.microsoft.com/office/drawing/2014/main" id="{FF314266-66A7-9645-BB06-C96EBB39BE6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92574" y="4073293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1463;p153" descr="switch-icon.png">
            <a:extLst>
              <a:ext uri="{FF2B5EF4-FFF2-40B4-BE49-F238E27FC236}">
                <a16:creationId xmlns:a16="http://schemas.microsoft.com/office/drawing/2014/main" id="{99A47CE9-8B0A-D641-B917-1B348610627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57028" y="4890921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1463;p153" descr="switch-icon.png">
            <a:extLst>
              <a:ext uri="{FF2B5EF4-FFF2-40B4-BE49-F238E27FC236}">
                <a16:creationId xmlns:a16="http://schemas.microsoft.com/office/drawing/2014/main" id="{ACB36F59-7DE4-2F43-9005-3CFBD831136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27072" y="3381795"/>
            <a:ext cx="1275598" cy="8176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19F2FED-5A91-314E-9713-C2EA0434B0C6}"/>
              </a:ext>
            </a:extLst>
          </p:cNvPr>
          <p:cNvCxnSpPr>
            <a:cxnSpLocks/>
          </p:cNvCxnSpPr>
          <p:nvPr/>
        </p:nvCxnSpPr>
        <p:spPr>
          <a:xfrm>
            <a:off x="9596082" y="4021442"/>
            <a:ext cx="0" cy="104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5861DC0-A00B-BC49-8516-42161E893A5D}"/>
              </a:ext>
            </a:extLst>
          </p:cNvPr>
          <p:cNvSpPr txBox="1"/>
          <p:nvPr/>
        </p:nvSpPr>
        <p:spPr>
          <a:xfrm>
            <a:off x="7999852" y="4523035"/>
            <a:ext cx="25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26718FD-CBF6-054B-933A-C103B88D957F}"/>
              </a:ext>
            </a:extLst>
          </p:cNvPr>
          <p:cNvSpPr txBox="1"/>
          <p:nvPr/>
        </p:nvSpPr>
        <p:spPr>
          <a:xfrm>
            <a:off x="10394227" y="4273312"/>
            <a:ext cx="288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27B72B-74A7-2846-AB1D-FCA28130587E}"/>
              </a:ext>
            </a:extLst>
          </p:cNvPr>
          <p:cNvSpPr txBox="1"/>
          <p:nvPr/>
        </p:nvSpPr>
        <p:spPr>
          <a:xfrm>
            <a:off x="9897350" y="433692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8420827-3A7B-C34A-A96D-623D9731B6F0}"/>
              </a:ext>
            </a:extLst>
          </p:cNvPr>
          <p:cNvSpPr/>
          <p:nvPr/>
        </p:nvSpPr>
        <p:spPr>
          <a:xfrm>
            <a:off x="7791952" y="4096986"/>
            <a:ext cx="1411426" cy="938631"/>
          </a:xfrm>
          <a:custGeom>
            <a:avLst/>
            <a:gdLst>
              <a:gd name="connsiteX0" fmla="*/ 49136 w 1438549"/>
              <a:gd name="connsiteY0" fmla="*/ 0 h 957716"/>
              <a:gd name="connsiteX1" fmla="*/ 49136 w 1438549"/>
              <a:gd name="connsiteY1" fmla="*/ 760021 h 957716"/>
              <a:gd name="connsiteX2" fmla="*/ 559775 w 1438549"/>
              <a:gd name="connsiteY2" fmla="*/ 950026 h 957716"/>
              <a:gd name="connsiteX3" fmla="*/ 1438549 w 1438549"/>
              <a:gd name="connsiteY3" fmla="*/ 902525 h 957716"/>
              <a:gd name="connsiteX0" fmla="*/ 22479 w 1411892"/>
              <a:gd name="connsiteY0" fmla="*/ 0 h 957716"/>
              <a:gd name="connsiteX1" fmla="*/ 81856 w 1411892"/>
              <a:gd name="connsiteY1" fmla="*/ 760021 h 957716"/>
              <a:gd name="connsiteX2" fmla="*/ 533118 w 1411892"/>
              <a:gd name="connsiteY2" fmla="*/ 950026 h 957716"/>
              <a:gd name="connsiteX3" fmla="*/ 1411892 w 1411892"/>
              <a:gd name="connsiteY3" fmla="*/ 902525 h 957716"/>
              <a:gd name="connsiteX0" fmla="*/ 22013 w 1411426"/>
              <a:gd name="connsiteY0" fmla="*/ 0 h 938631"/>
              <a:gd name="connsiteX1" fmla="*/ 81390 w 1411426"/>
              <a:gd name="connsiteY1" fmla="*/ 760021 h 938631"/>
              <a:gd name="connsiteX2" fmla="*/ 520777 w 1411426"/>
              <a:gd name="connsiteY2" fmla="*/ 926275 h 938631"/>
              <a:gd name="connsiteX3" fmla="*/ 1411426 w 1411426"/>
              <a:gd name="connsiteY3" fmla="*/ 902525 h 938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1426" h="938631">
                <a:moveTo>
                  <a:pt x="22013" y="0"/>
                </a:moveTo>
                <a:cubicBezTo>
                  <a:pt x="-20541" y="300841"/>
                  <a:pt x="-1737" y="605642"/>
                  <a:pt x="81390" y="760021"/>
                </a:cubicBezTo>
                <a:cubicBezTo>
                  <a:pt x="164517" y="914400"/>
                  <a:pt x="299104" y="902524"/>
                  <a:pt x="520777" y="926275"/>
                </a:cubicBezTo>
                <a:cubicBezTo>
                  <a:pt x="742450" y="950026"/>
                  <a:pt x="1087823" y="938151"/>
                  <a:pt x="1411426" y="902525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94262C-084D-194E-AC3B-2EA2AF9B4695}"/>
              </a:ext>
            </a:extLst>
          </p:cNvPr>
          <p:cNvCxnSpPr/>
          <p:nvPr/>
        </p:nvCxnSpPr>
        <p:spPr>
          <a:xfrm>
            <a:off x="9856519" y="4199423"/>
            <a:ext cx="0" cy="7433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A0D6CAB-537C-304D-9FA2-B90BE300988B}"/>
              </a:ext>
            </a:extLst>
          </p:cNvPr>
          <p:cNvCxnSpPr>
            <a:cxnSpLocks/>
          </p:cNvCxnSpPr>
          <p:nvPr/>
        </p:nvCxnSpPr>
        <p:spPr>
          <a:xfrm flipH="1">
            <a:off x="10088902" y="4482107"/>
            <a:ext cx="729519" cy="5049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838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8645" y="1312607"/>
            <a:ext cx="9247239" cy="752168"/>
          </a:xfrm>
          <a:prstGeom prst="rect">
            <a:avLst/>
          </a:prstGeom>
          <a:noFill/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2374497" y="1312607"/>
            <a:ext cx="0" cy="752168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780507" y="1312607"/>
            <a:ext cx="0" cy="7521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157027" y="1312607"/>
            <a:ext cx="0" cy="752168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919268" y="1312607"/>
            <a:ext cx="2286616" cy="7521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77758" y="1321471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51741" y="1469691"/>
            <a:ext cx="1644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200" dirty="0"/>
              <a:t>…</a:t>
            </a:r>
            <a:r>
              <a:rPr lang="en-US" sz="2200" dirty="0"/>
              <a:t> Payload </a:t>
            </a:r>
            <a:r>
              <a:rPr lang="mr-IN" sz="2200" dirty="0"/>
              <a:t>…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2382006" y="1312607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92768" y="1302188"/>
            <a:ext cx="1361767" cy="757130"/>
          </a:xfrm>
          <a:prstGeom prst="rect">
            <a:avLst/>
          </a:prstGeom>
          <a:noFill/>
          <a:ln>
            <a:solidFill>
              <a:srgbClr val="5B9BD5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UDP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6538452" y="1302778"/>
            <a:ext cx="0" cy="7521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40603" y="1309859"/>
            <a:ext cx="1361767" cy="7571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Inner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62766" y="1409196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VXLAN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000517" y="3121741"/>
            <a:ext cx="5669250" cy="761997"/>
            <a:chOff x="2570561" y="2458066"/>
            <a:chExt cx="5669250" cy="761997"/>
          </a:xfrm>
        </p:grpSpPr>
        <p:sp>
          <p:nvSpPr>
            <p:cNvPr id="17" name="Rectangle 16"/>
            <p:cNvSpPr/>
            <p:nvPr/>
          </p:nvSpPr>
          <p:spPr>
            <a:xfrm>
              <a:off x="2759524" y="2467895"/>
              <a:ext cx="5281688" cy="752168"/>
            </a:xfrm>
            <a:prstGeom prst="rect">
              <a:avLst/>
            </a:prstGeom>
            <a:noFill/>
            <a:ln w="28575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3726430" y="2467895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97915" y="2467895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570561" y="2687013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Flags</a:t>
              </a: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7074306" y="2458066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878044" y="2707427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Reserved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491309" y="2701851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VNI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27301" y="2707427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Reserved</a:t>
              </a:r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6538452" y="2078601"/>
            <a:ext cx="1932716" cy="104314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3189480" y="2078601"/>
            <a:ext cx="1967548" cy="104314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29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64111" y="2168012"/>
            <a:ext cx="7974932" cy="25643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OpenFlow Switch</a:t>
            </a:r>
          </a:p>
        </p:txBody>
      </p:sp>
      <p:sp>
        <p:nvSpPr>
          <p:cNvPr id="2" name="Rectangle 1"/>
          <p:cNvSpPr/>
          <p:nvPr/>
        </p:nvSpPr>
        <p:spPr>
          <a:xfrm>
            <a:off x="2751232" y="288884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  <a:p>
            <a:pPr algn="ctr"/>
            <a:r>
              <a:rPr lang="en-US" dirty="0"/>
              <a:t>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61153" y="288976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  <a:p>
            <a:pPr algn="ctr"/>
            <a:r>
              <a:rPr lang="en-US" dirty="0"/>
              <a:t>1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966160" y="288976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  <a:p>
            <a:pPr algn="ctr"/>
            <a:r>
              <a:rPr lang="en-US" i="1" dirty="0"/>
              <a:t>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684495" y="2888843"/>
            <a:ext cx="946202" cy="1120877"/>
          </a:xfrm>
          <a:prstGeom prst="rect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Execute</a:t>
            </a:r>
          </a:p>
          <a:p>
            <a:pPr algn="ctr"/>
            <a:r>
              <a:rPr lang="en-US" dirty="0"/>
              <a:t>Action</a:t>
            </a:r>
          </a:p>
          <a:p>
            <a:pPr algn="ctr"/>
            <a:r>
              <a:rPr lang="en-US" dirty="0"/>
              <a:t>Set</a:t>
            </a:r>
          </a:p>
        </p:txBody>
      </p:sp>
      <p:cxnSp>
        <p:nvCxnSpPr>
          <p:cNvPr id="24" name="Straight Arrow Connector 23"/>
          <p:cNvCxnSpPr>
            <a:endCxn id="2" idx="1"/>
          </p:cNvCxnSpPr>
          <p:nvPr/>
        </p:nvCxnSpPr>
        <p:spPr>
          <a:xfrm>
            <a:off x="1251352" y="3446065"/>
            <a:ext cx="1499880" cy="32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" idx="3"/>
            <a:endCxn id="31" idx="1"/>
          </p:cNvCxnSpPr>
          <p:nvPr/>
        </p:nvCxnSpPr>
        <p:spPr>
          <a:xfrm>
            <a:off x="3606639" y="3449282"/>
            <a:ext cx="1054514" cy="9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1" idx="3"/>
          </p:cNvCxnSpPr>
          <p:nvPr/>
        </p:nvCxnSpPr>
        <p:spPr>
          <a:xfrm flipV="1">
            <a:off x="5516560" y="3446065"/>
            <a:ext cx="448552" cy="4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955464" y="3146264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. . .</a:t>
            </a:r>
          </a:p>
        </p:txBody>
      </p: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6516228" y="3446065"/>
            <a:ext cx="449932" cy="4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2" idx="3"/>
            <a:endCxn id="33" idx="1"/>
          </p:cNvCxnSpPr>
          <p:nvPr/>
        </p:nvCxnSpPr>
        <p:spPr>
          <a:xfrm flipV="1">
            <a:off x="7821567" y="3449282"/>
            <a:ext cx="862928" cy="9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3" idx="3"/>
          </p:cNvCxnSpPr>
          <p:nvPr/>
        </p:nvCxnSpPr>
        <p:spPr>
          <a:xfrm flipV="1">
            <a:off x="9630697" y="3446068"/>
            <a:ext cx="1263753" cy="32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251352" y="2799738"/>
            <a:ext cx="79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Packet</a:t>
            </a:r>
          </a:p>
          <a:p>
            <a:pPr algn="ctr"/>
            <a:r>
              <a:rPr lang="en-US" dirty="0"/>
              <a:t>In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046771" y="2799734"/>
            <a:ext cx="79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Packet</a:t>
            </a:r>
          </a:p>
          <a:p>
            <a:pPr algn="ctr"/>
            <a:r>
              <a:rPr lang="en-US" dirty="0"/>
              <a:t>Out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009336" y="3484239"/>
            <a:ext cx="773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Action</a:t>
            </a:r>
          </a:p>
          <a:p>
            <a:pPr algn="r"/>
            <a:r>
              <a:rPr lang="en-US" sz="1600" dirty="0"/>
              <a:t>Set = {}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949461" y="3506522"/>
            <a:ext cx="721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Action</a:t>
            </a:r>
          </a:p>
          <a:p>
            <a:pPr algn="r"/>
            <a:r>
              <a:rPr lang="en-US" sz="1600" dirty="0"/>
              <a:t>Set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659354" y="2796479"/>
            <a:ext cx="992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Packet +</a:t>
            </a:r>
          </a:p>
          <a:p>
            <a:pPr algn="r"/>
            <a:r>
              <a:rPr lang="en-US" sz="1600" dirty="0"/>
              <a:t>Metadata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995432" y="3507263"/>
            <a:ext cx="721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Action</a:t>
            </a:r>
          </a:p>
          <a:p>
            <a:pPr algn="r"/>
            <a:r>
              <a:rPr lang="en-US" sz="1600" dirty="0"/>
              <a:t>Set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989661" y="3038543"/>
            <a:ext cx="727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/>
              <a:t>Packet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86530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661428" y="4454013"/>
            <a:ext cx="3049088" cy="1681316"/>
          </a:xfrm>
          <a:prstGeom prst="rect">
            <a:avLst/>
          </a:prstGeom>
          <a:ln w="28575">
            <a:solidFill>
              <a:srgbClr val="5B9BD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Programmable Switch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661428" y="4454013"/>
            <a:ext cx="3049088" cy="2310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3" name="Rectangle 2"/>
          <p:cNvSpPr/>
          <p:nvPr/>
        </p:nvSpPr>
        <p:spPr>
          <a:xfrm>
            <a:off x="4004687" y="5324165"/>
            <a:ext cx="2382239" cy="398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Merchant Silicon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62683" y="3805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661428" y="2521974"/>
            <a:ext cx="3049088" cy="128311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Network Operating System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377092" y="2964120"/>
            <a:ext cx="2027260" cy="369332"/>
            <a:chOff x="5521686" y="2978863"/>
            <a:chExt cx="2027260" cy="369332"/>
          </a:xfrm>
        </p:grpSpPr>
        <p:sp>
          <p:nvSpPr>
            <p:cNvPr id="40" name="TextBox 39"/>
            <p:cNvSpPr txBox="1"/>
            <p:nvPr/>
          </p:nvSpPr>
          <p:spPr>
            <a:xfrm>
              <a:off x="6792008" y="2978863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ONOS</a:t>
              </a:r>
            </a:p>
          </p:txBody>
        </p:sp>
        <p:cxnSp>
          <p:nvCxnSpPr>
            <p:cNvPr id="42" name="Straight Arrow Connector 41"/>
            <p:cNvCxnSpPr>
              <a:endCxn id="40" idx="1"/>
            </p:cNvCxnSpPr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6377092" y="4833047"/>
            <a:ext cx="2844279" cy="369332"/>
            <a:chOff x="5521686" y="2989496"/>
            <a:chExt cx="2844279" cy="369332"/>
          </a:xfrm>
        </p:grpSpPr>
        <p:sp>
          <p:nvSpPr>
            <p:cNvPr id="51" name="TextBox 50"/>
            <p:cNvSpPr txBox="1"/>
            <p:nvPr/>
          </p:nvSpPr>
          <p:spPr>
            <a:xfrm>
              <a:off x="6792008" y="2989496"/>
              <a:ext cx="15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Stratum</a:t>
              </a:r>
              <a:r>
                <a:rPr lang="en-US" dirty="0"/>
                <a:t> </a:t>
              </a:r>
              <a:r>
                <a:rPr lang="en-US" b="1" dirty="0"/>
                <a:t>+ ONL</a:t>
              </a: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6349556" y="4278545"/>
            <a:ext cx="3915149" cy="590931"/>
            <a:chOff x="5521686" y="2872533"/>
            <a:chExt cx="3915149" cy="590931"/>
          </a:xfrm>
        </p:grpSpPr>
        <p:sp>
          <p:nvSpPr>
            <p:cNvPr id="54" name="TextBox 53"/>
            <p:cNvSpPr txBox="1"/>
            <p:nvPr/>
          </p:nvSpPr>
          <p:spPr>
            <a:xfrm>
              <a:off x="6792008" y="2872533"/>
              <a:ext cx="2644827" cy="590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gNMI + gNOI + P4Runtime</a:t>
              </a:r>
            </a:p>
            <a:p>
              <a:pPr>
                <a:lnSpc>
                  <a:spcPct val="80000"/>
                </a:lnSpc>
              </a:pPr>
              <a:r>
                <a:rPr lang="en-US" i="1" dirty="0"/>
                <a:t>                           OpenFlow</a:t>
              </a: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6377092" y="5338602"/>
            <a:ext cx="3668671" cy="646331"/>
            <a:chOff x="5521686" y="2978863"/>
            <a:chExt cx="3668671" cy="646331"/>
          </a:xfrm>
        </p:grpSpPr>
        <p:sp>
          <p:nvSpPr>
            <p:cNvPr id="57" name="TextBox 56"/>
            <p:cNvSpPr txBox="1"/>
            <p:nvPr/>
          </p:nvSpPr>
          <p:spPr>
            <a:xfrm>
              <a:off x="6792008" y="2978863"/>
              <a:ext cx="23983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Tofino (Barefoot), </a:t>
              </a:r>
            </a:p>
            <a:p>
              <a:r>
                <a:rPr lang="en-US" dirty="0"/>
                <a:t>Tomahawk (Broadcom) </a:t>
              </a:r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58"/>
          <p:cNvSpPr/>
          <p:nvPr/>
        </p:nvSpPr>
        <p:spPr>
          <a:xfrm>
            <a:off x="3661428" y="1231487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Control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738060" y="1231486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Control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814693" y="1236400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Control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App</a:t>
            </a:r>
          </a:p>
        </p:txBody>
      </p:sp>
      <p:cxnSp>
        <p:nvCxnSpPr>
          <p:cNvPr id="64" name="Straight Arrow Connector 63"/>
          <p:cNvCxnSpPr>
            <a:stCxn id="37" idx="2"/>
            <a:endCxn id="17" idx="0"/>
          </p:cNvCxnSpPr>
          <p:nvPr/>
        </p:nvCxnSpPr>
        <p:spPr>
          <a:xfrm>
            <a:off x="5185972" y="3805084"/>
            <a:ext cx="0" cy="6489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9" idx="2"/>
          </p:cNvCxnSpPr>
          <p:nvPr/>
        </p:nvCxnSpPr>
        <p:spPr>
          <a:xfrm flipH="1">
            <a:off x="4109339" y="2111476"/>
            <a:ext cx="1" cy="405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1" idx="2"/>
            <a:endCxn id="37" idx="0"/>
          </p:cNvCxnSpPr>
          <p:nvPr/>
        </p:nvCxnSpPr>
        <p:spPr>
          <a:xfrm>
            <a:off x="5185972" y="2111475"/>
            <a:ext cx="0" cy="4104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2" idx="2"/>
          </p:cNvCxnSpPr>
          <p:nvPr/>
        </p:nvCxnSpPr>
        <p:spPr>
          <a:xfrm flipH="1">
            <a:off x="6262603" y="2116389"/>
            <a:ext cx="2" cy="405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7049729" y="1486814"/>
            <a:ext cx="1311121" cy="369332"/>
            <a:chOff x="6221859" y="2978863"/>
            <a:chExt cx="1311121" cy="369332"/>
          </a:xfrm>
        </p:grpSpPr>
        <p:sp>
          <p:nvSpPr>
            <p:cNvPr id="75" name="TextBox 74"/>
            <p:cNvSpPr txBox="1"/>
            <p:nvPr/>
          </p:nvSpPr>
          <p:spPr>
            <a:xfrm>
              <a:off x="6792008" y="2978863"/>
              <a:ext cx="740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Trellis</a:t>
              </a:r>
            </a:p>
          </p:txBody>
        </p:sp>
        <p:cxnSp>
          <p:nvCxnSpPr>
            <p:cNvPr id="76" name="Straight Arrow Connector 75"/>
            <p:cNvCxnSpPr>
              <a:stCxn id="100" idx="1"/>
            </p:cNvCxnSpPr>
            <p:nvPr/>
          </p:nvCxnSpPr>
          <p:spPr>
            <a:xfrm>
              <a:off x="6221859" y="3163530"/>
              <a:ext cx="5701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Document 78"/>
          <p:cNvSpPr/>
          <p:nvPr/>
        </p:nvSpPr>
        <p:spPr>
          <a:xfrm>
            <a:off x="1524452" y="2753031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forward.p4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arch.p4</a:t>
            </a:r>
          </a:p>
        </p:txBody>
      </p:sp>
      <p:sp>
        <p:nvSpPr>
          <p:cNvPr id="81" name="Rectangle 80"/>
          <p:cNvSpPr/>
          <p:nvPr/>
        </p:nvSpPr>
        <p:spPr>
          <a:xfrm>
            <a:off x="1524452" y="3910457"/>
            <a:ext cx="1384809" cy="64892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P4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Compiler</a:t>
            </a:r>
          </a:p>
        </p:txBody>
      </p:sp>
      <p:cxnSp>
        <p:nvCxnSpPr>
          <p:cNvPr id="83" name="Straight Arrow Connector 82"/>
          <p:cNvCxnSpPr>
            <a:stCxn id="79" idx="2"/>
            <a:endCxn id="81" idx="0"/>
          </p:cNvCxnSpPr>
          <p:nvPr/>
        </p:nvCxnSpPr>
        <p:spPr>
          <a:xfrm>
            <a:off x="2216857" y="3473834"/>
            <a:ext cx="0" cy="436623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>
            <a:stCxn id="81" idx="3"/>
            <a:endCxn id="37" idx="1"/>
          </p:cNvCxnSpPr>
          <p:nvPr/>
        </p:nvCxnSpPr>
        <p:spPr>
          <a:xfrm flipV="1">
            <a:off x="2909261" y="3163529"/>
            <a:ext cx="752167" cy="1071393"/>
          </a:xfrm>
          <a:prstGeom prst="bentConnector3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81" idx="3"/>
            <a:endCxn id="17" idx="1"/>
          </p:cNvCxnSpPr>
          <p:nvPr/>
        </p:nvCxnSpPr>
        <p:spPr>
          <a:xfrm>
            <a:off x="2909261" y="4234922"/>
            <a:ext cx="752167" cy="1059749"/>
          </a:xfrm>
          <a:prstGeom prst="bentConnector3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4630991" y="3937819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gRPC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3529787" y="2143437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gRPC</a:t>
            </a:r>
          </a:p>
        </p:txBody>
      </p:sp>
      <p:sp>
        <p:nvSpPr>
          <p:cNvPr id="100" name="Right Brace 99"/>
          <p:cNvSpPr/>
          <p:nvPr/>
        </p:nvSpPr>
        <p:spPr>
          <a:xfrm>
            <a:off x="6843252" y="1231486"/>
            <a:ext cx="206477" cy="8799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661428" y="2521974"/>
            <a:ext cx="3049088" cy="2310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4004687" y="4827629"/>
            <a:ext cx="2382239" cy="3985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Switch OS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6377092" y="2455296"/>
            <a:ext cx="4302370" cy="369332"/>
            <a:chOff x="5521686" y="2978863"/>
            <a:chExt cx="4302370" cy="369332"/>
          </a:xfrm>
        </p:grpSpPr>
        <p:sp>
          <p:nvSpPr>
            <p:cNvPr id="48" name="TextBox 47"/>
            <p:cNvSpPr txBox="1"/>
            <p:nvPr/>
          </p:nvSpPr>
          <p:spPr>
            <a:xfrm>
              <a:off x="6792008" y="2978863"/>
              <a:ext cx="3032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gNMI + gNOI + </a:t>
              </a:r>
              <a:r>
                <a:rPr lang="en-US" i="1" dirty="0" err="1"/>
                <a:t>FlowObjectives</a:t>
              </a:r>
              <a:endParaRPr lang="en-US" i="1" dirty="0"/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solidFill>
                <a:srgbClr val="5B9BD5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9798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886126" y="53296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600990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286357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971729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652172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>
                <a:solidFill>
                  <a:prstClr val="white"/>
                </a:solidFill>
                <a:latin typeface="Calibri" panose="020F0502020204030204"/>
              </a:rPr>
              <a:t>T</a:t>
            </a:r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337539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022911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E78042BD-D787-894A-A629-26C57715E643}"/>
              </a:ext>
            </a:extLst>
          </p:cNvPr>
          <p:cNvSpPr/>
          <p:nvPr/>
        </p:nvSpPr>
        <p:spPr>
          <a:xfrm>
            <a:off x="5099296" y="1300013"/>
            <a:ext cx="2732945" cy="309324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P4Runtime Contract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0943BDF8-0D84-6746-B265-AD2B8015B329}"/>
              </a:ext>
            </a:extLst>
          </p:cNvPr>
          <p:cNvSpPr/>
          <p:nvPr/>
        </p:nvSpPr>
        <p:spPr>
          <a:xfrm>
            <a:off x="4671744" y="981743"/>
            <a:ext cx="3287738" cy="694495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867" dirty="0">
                <a:solidFill>
                  <a:prstClr val="white"/>
                </a:solidFill>
                <a:latin typeface="Calibri" panose="020F0502020204030204"/>
              </a:rPr>
              <a:t>ONOS</a:t>
            </a:r>
          </a:p>
        </p:txBody>
      </p:sp>
      <p:cxnSp>
        <p:nvCxnSpPr>
          <p:cNvPr id="204" name="Straight Connector 203"/>
          <p:cNvCxnSpPr>
            <a:endCxn id="200" idx="0"/>
          </p:cNvCxnSpPr>
          <p:nvPr/>
        </p:nvCxnSpPr>
        <p:spPr>
          <a:xfrm flipH="1">
            <a:off x="9138139" y="4453468"/>
            <a:ext cx="573725" cy="37596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3918455" y="3384489"/>
            <a:ext cx="4968159" cy="197296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0" name="Oval 149"/>
          <p:cNvSpPr/>
          <p:nvPr/>
        </p:nvSpPr>
        <p:spPr>
          <a:xfrm>
            <a:off x="690881" y="1896534"/>
            <a:ext cx="3510241" cy="192270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577449" y="3720392"/>
            <a:ext cx="378608" cy="378608"/>
          </a:xfrm>
          <a:prstGeom prst="rect">
            <a:avLst/>
          </a:prstGeom>
          <a:effectLst/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5477894" y="3605574"/>
            <a:ext cx="580057" cy="1643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5390266" y="3561849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581314" y="4554218"/>
            <a:ext cx="737702" cy="550697"/>
            <a:chOff x="4712143" y="3216854"/>
            <a:chExt cx="553276" cy="41302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234935" y="4726307"/>
            <a:ext cx="378608" cy="378608"/>
          </a:xfrm>
          <a:prstGeom prst="rect">
            <a:avLst/>
          </a:prstGeom>
          <a:effectLst/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6153668" y="4611488"/>
            <a:ext cx="580057" cy="1643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6074844" y="4554217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4613295" y="4554218"/>
            <a:ext cx="737702" cy="550697"/>
            <a:chOff x="4712143" y="3216854"/>
            <a:chExt cx="553276" cy="41302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998361" y="3720392"/>
            <a:ext cx="378608" cy="378608"/>
          </a:xfrm>
          <a:prstGeom prst="rect">
            <a:avLst/>
          </a:prstGeom>
          <a:effectLst/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6917094" y="3605574"/>
            <a:ext cx="580057" cy="1643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6838271" y="3548303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cxnSp>
        <p:nvCxnSpPr>
          <p:cNvPr id="41" name="Straight Connector 40"/>
          <p:cNvCxnSpPr>
            <a:stCxn id="5" idx="2"/>
            <a:endCxn id="33" idx="0"/>
          </p:cNvCxnSpPr>
          <p:nvPr/>
        </p:nvCxnSpPr>
        <p:spPr>
          <a:xfrm flipH="1">
            <a:off x="4982145" y="4099000"/>
            <a:ext cx="78460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" idx="2"/>
            <a:endCxn id="18" idx="0"/>
          </p:cNvCxnSpPr>
          <p:nvPr/>
        </p:nvCxnSpPr>
        <p:spPr>
          <a:xfrm>
            <a:off x="5766754" y="4099000"/>
            <a:ext cx="676943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" idx="2"/>
            <a:endCxn id="13" idx="0"/>
          </p:cNvCxnSpPr>
          <p:nvPr/>
        </p:nvCxnSpPr>
        <p:spPr>
          <a:xfrm>
            <a:off x="5766754" y="4099000"/>
            <a:ext cx="218340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3" idx="0"/>
            <a:endCxn id="36" idx="2"/>
          </p:cNvCxnSpPr>
          <p:nvPr/>
        </p:nvCxnSpPr>
        <p:spPr>
          <a:xfrm flipV="1">
            <a:off x="4982145" y="4099000"/>
            <a:ext cx="2205521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3" idx="0"/>
            <a:endCxn id="36" idx="2"/>
          </p:cNvCxnSpPr>
          <p:nvPr/>
        </p:nvCxnSpPr>
        <p:spPr>
          <a:xfrm flipH="1" flipV="1">
            <a:off x="7187666" y="4099000"/>
            <a:ext cx="762497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8" idx="0"/>
            <a:endCxn id="36" idx="2"/>
          </p:cNvCxnSpPr>
          <p:nvPr/>
        </p:nvCxnSpPr>
        <p:spPr>
          <a:xfrm flipV="1">
            <a:off x="6443697" y="4099000"/>
            <a:ext cx="74396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4564803" y="5414726"/>
            <a:ext cx="795768" cy="760401"/>
          </a:xfrm>
          <a:prstGeom prst="rect">
            <a:avLst/>
          </a:prstGeom>
          <a:effectLst/>
        </p:spPr>
      </p:pic>
      <p:cxnSp>
        <p:nvCxnSpPr>
          <p:cNvPr id="66" name="Straight Connector 65"/>
          <p:cNvCxnSpPr>
            <a:stCxn id="65" idx="0"/>
            <a:endCxn id="31" idx="2"/>
          </p:cNvCxnSpPr>
          <p:nvPr/>
        </p:nvCxnSpPr>
        <p:spPr>
          <a:xfrm flipV="1">
            <a:off x="4962687" y="5104915"/>
            <a:ext cx="0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6026355" y="5414726"/>
            <a:ext cx="795768" cy="760401"/>
          </a:xfrm>
          <a:prstGeom prst="rect">
            <a:avLst/>
          </a:prstGeom>
          <a:effectLst/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528547" y="5414726"/>
            <a:ext cx="795768" cy="760401"/>
          </a:xfrm>
          <a:prstGeom prst="rect">
            <a:avLst/>
          </a:prstGeom>
          <a:effectLst/>
        </p:spPr>
      </p:pic>
      <p:cxnSp>
        <p:nvCxnSpPr>
          <p:cNvPr id="75" name="Straight Connector 74"/>
          <p:cNvCxnSpPr>
            <a:stCxn id="73" idx="0"/>
            <a:endCxn id="16" idx="2"/>
          </p:cNvCxnSpPr>
          <p:nvPr/>
        </p:nvCxnSpPr>
        <p:spPr>
          <a:xfrm flipV="1">
            <a:off x="6424239" y="5104915"/>
            <a:ext cx="0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74" idx="0"/>
            <a:endCxn id="11" idx="2"/>
          </p:cNvCxnSpPr>
          <p:nvPr/>
        </p:nvCxnSpPr>
        <p:spPr>
          <a:xfrm flipV="1">
            <a:off x="7926431" y="5104915"/>
            <a:ext cx="4275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1664935" y="2003984"/>
            <a:ext cx="737702" cy="550697"/>
            <a:chOff x="4712143" y="3216854"/>
            <a:chExt cx="553276" cy="41302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84" name="Rounded Rectangle 83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91" name="Picture 90">
            <a:extLst>
              <a:ext uri="{FF2B5EF4-FFF2-40B4-BE49-F238E27FC236}">
                <a16:creationId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2956641" y="3276813"/>
            <a:ext cx="378608" cy="378608"/>
          </a:xfrm>
          <a:prstGeom prst="rect">
            <a:avLst/>
          </a:prstGeom>
          <a:effectLst/>
        </p:spPr>
      </p:pic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2875374" y="3161995"/>
            <a:ext cx="580057" cy="1643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2796551" y="3104724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1375642" y="3104725"/>
            <a:ext cx="737702" cy="550697"/>
            <a:chOff x="4712143" y="3216854"/>
            <a:chExt cx="553276" cy="413023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97" name="Rounded Rectangle 96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grpSp>
        <p:nvGrpSpPr>
          <p:cNvPr id="99" name="Group 98"/>
          <p:cNvGrpSpPr/>
          <p:nvPr/>
        </p:nvGrpSpPr>
        <p:grpSpPr>
          <a:xfrm>
            <a:off x="2516887" y="2003984"/>
            <a:ext cx="737702" cy="550697"/>
            <a:chOff x="4712143" y="3216854"/>
            <a:chExt cx="553276" cy="413023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102" name="Rounded Rectangle 101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cxnSp>
        <p:nvCxnSpPr>
          <p:cNvPr id="104" name="Straight Connector 103"/>
          <p:cNvCxnSpPr>
            <a:stCxn id="82" idx="2"/>
            <a:endCxn id="92" idx="0"/>
          </p:cNvCxnSpPr>
          <p:nvPr/>
        </p:nvCxnSpPr>
        <p:spPr>
          <a:xfrm>
            <a:off x="2014327" y="2554680"/>
            <a:ext cx="1151076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82" idx="2"/>
            <a:endCxn id="97" idx="0"/>
          </p:cNvCxnSpPr>
          <p:nvPr/>
        </p:nvCxnSpPr>
        <p:spPr>
          <a:xfrm flipH="1">
            <a:off x="1744491" y="2554680"/>
            <a:ext cx="269836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100" idx="2"/>
            <a:endCxn id="92" idx="0"/>
          </p:cNvCxnSpPr>
          <p:nvPr/>
        </p:nvCxnSpPr>
        <p:spPr>
          <a:xfrm>
            <a:off x="2866279" y="2554680"/>
            <a:ext cx="299124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97" idx="0"/>
            <a:endCxn id="100" idx="2"/>
          </p:cNvCxnSpPr>
          <p:nvPr/>
        </p:nvCxnSpPr>
        <p:spPr>
          <a:xfrm flipV="1">
            <a:off x="1744491" y="2554680"/>
            <a:ext cx="1121788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122" idx="0"/>
            <a:endCxn id="95" idx="2"/>
          </p:cNvCxnSpPr>
          <p:nvPr/>
        </p:nvCxnSpPr>
        <p:spPr>
          <a:xfrm flipV="1">
            <a:off x="1725033" y="3655421"/>
            <a:ext cx="0" cy="2415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1592953" y="3896976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4" name="Oval 123"/>
          <p:cNvSpPr/>
          <p:nvPr/>
        </p:nvSpPr>
        <p:spPr>
          <a:xfrm>
            <a:off x="1235054" y="390743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28" name="Straight Connector 127"/>
          <p:cNvCxnSpPr>
            <a:stCxn id="123" idx="0"/>
            <a:endCxn id="95" idx="2"/>
          </p:cNvCxnSpPr>
          <p:nvPr/>
        </p:nvCxnSpPr>
        <p:spPr>
          <a:xfrm flipH="1" flipV="1">
            <a:off x="1725033" y="3655422"/>
            <a:ext cx="357899" cy="2443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3" name="Oval 122"/>
          <p:cNvSpPr/>
          <p:nvPr/>
        </p:nvSpPr>
        <p:spPr>
          <a:xfrm>
            <a:off x="1950852" y="389977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1" name="Straight Connector 130"/>
          <p:cNvCxnSpPr>
            <a:stCxn id="95" idx="2"/>
            <a:endCxn id="124" idx="0"/>
          </p:cNvCxnSpPr>
          <p:nvPr/>
        </p:nvCxnSpPr>
        <p:spPr>
          <a:xfrm flipH="1">
            <a:off x="1367135" y="3655422"/>
            <a:ext cx="357899" cy="2520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3147433" y="3655421"/>
            <a:ext cx="0" cy="2415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3015353" y="3896976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0" name="Oval 139"/>
          <p:cNvSpPr/>
          <p:nvPr/>
        </p:nvSpPr>
        <p:spPr>
          <a:xfrm>
            <a:off x="2657454" y="390743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1" name="Straight Connector 140"/>
          <p:cNvCxnSpPr/>
          <p:nvPr/>
        </p:nvCxnSpPr>
        <p:spPr>
          <a:xfrm flipH="1" flipV="1">
            <a:off x="3147433" y="3655422"/>
            <a:ext cx="357899" cy="2443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3373252" y="389977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3" name="Straight Connector 142"/>
          <p:cNvCxnSpPr/>
          <p:nvPr/>
        </p:nvCxnSpPr>
        <p:spPr>
          <a:xfrm flipH="1">
            <a:off x="2789535" y="3655422"/>
            <a:ext cx="357899" cy="2520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00" idx="2"/>
            <a:endCxn id="36" idx="1"/>
          </p:cNvCxnSpPr>
          <p:nvPr/>
        </p:nvCxnSpPr>
        <p:spPr>
          <a:xfrm>
            <a:off x="2866279" y="2554680"/>
            <a:ext cx="4132083" cy="13550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82" idx="2"/>
            <a:endCxn id="5" idx="1"/>
          </p:cNvCxnSpPr>
          <p:nvPr/>
        </p:nvCxnSpPr>
        <p:spPr>
          <a:xfrm>
            <a:off x="2014327" y="2554680"/>
            <a:ext cx="3563123" cy="13550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4708275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cxnSp>
        <p:nvCxnSpPr>
          <p:cNvPr id="166" name="Straight Arrow Connector 165"/>
          <p:cNvCxnSpPr>
            <a:stCxn id="156" idx="2"/>
            <a:endCxn id="102" idx="3"/>
          </p:cNvCxnSpPr>
          <p:nvPr/>
        </p:nvCxnSpPr>
        <p:spPr>
          <a:xfrm flipH="1">
            <a:off x="3175768" y="1609337"/>
            <a:ext cx="3290001" cy="534097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156" idx="2"/>
            <a:endCxn id="92" idx="3"/>
          </p:cNvCxnSpPr>
          <p:nvPr/>
        </p:nvCxnSpPr>
        <p:spPr>
          <a:xfrm flipH="1">
            <a:off x="3455431" y="1609337"/>
            <a:ext cx="3010338" cy="1634837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56" idx="2"/>
            <a:endCxn id="8" idx="0"/>
          </p:cNvCxnSpPr>
          <p:nvPr/>
        </p:nvCxnSpPr>
        <p:spPr>
          <a:xfrm flipH="1">
            <a:off x="5759117" y="1609337"/>
            <a:ext cx="706652" cy="1952512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156" idx="2"/>
            <a:endCxn id="39" idx="0"/>
          </p:cNvCxnSpPr>
          <p:nvPr/>
        </p:nvCxnSpPr>
        <p:spPr>
          <a:xfrm>
            <a:off x="6465769" y="1609337"/>
            <a:ext cx="741353" cy="1938966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56" idx="2"/>
            <a:endCxn id="34" idx="0"/>
          </p:cNvCxnSpPr>
          <p:nvPr/>
        </p:nvCxnSpPr>
        <p:spPr>
          <a:xfrm flipH="1">
            <a:off x="4982146" y="1609337"/>
            <a:ext cx="1483623" cy="2944881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56" idx="2"/>
            <a:endCxn id="14" idx="0"/>
          </p:cNvCxnSpPr>
          <p:nvPr/>
        </p:nvCxnSpPr>
        <p:spPr>
          <a:xfrm>
            <a:off x="6465769" y="1609337"/>
            <a:ext cx="1484396" cy="2944881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stCxn id="156" idx="2"/>
            <a:endCxn id="18" idx="0"/>
          </p:cNvCxnSpPr>
          <p:nvPr/>
        </p:nvCxnSpPr>
        <p:spPr>
          <a:xfrm flipH="1">
            <a:off x="6443697" y="1609337"/>
            <a:ext cx="22072" cy="3002151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>
            <a:stCxn id="156" idx="2"/>
            <a:endCxn id="97" idx="3"/>
          </p:cNvCxnSpPr>
          <p:nvPr/>
        </p:nvCxnSpPr>
        <p:spPr>
          <a:xfrm flipH="1">
            <a:off x="2034523" y="1609337"/>
            <a:ext cx="4431246" cy="1634838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0" name="Can 199"/>
          <p:cNvSpPr/>
          <p:nvPr/>
        </p:nvSpPr>
        <p:spPr>
          <a:xfrm>
            <a:off x="8927253" y="4753400"/>
            <a:ext cx="421771" cy="304123"/>
          </a:xfrm>
          <a:prstGeom prst="can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01" name="Straight Connector 200"/>
          <p:cNvCxnSpPr>
            <a:stCxn id="200" idx="2"/>
            <a:endCxn id="11" idx="3"/>
          </p:cNvCxnSpPr>
          <p:nvPr/>
        </p:nvCxnSpPr>
        <p:spPr>
          <a:xfrm flipH="1">
            <a:off x="8120010" y="4905462"/>
            <a:ext cx="807244" cy="1014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8722137" y="5003829"/>
            <a:ext cx="1340239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Metro/Core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Router</a:t>
            </a:r>
          </a:p>
        </p:txBody>
      </p:sp>
      <p:sp>
        <p:nvSpPr>
          <p:cNvPr id="198" name="Cloud 197"/>
          <p:cNvSpPr/>
          <p:nvPr/>
        </p:nvSpPr>
        <p:spPr>
          <a:xfrm>
            <a:off x="9288647" y="3588038"/>
            <a:ext cx="1584960" cy="993623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chemeClr val="bg1"/>
                </a:solidFill>
              </a:rPr>
              <a:t>Internet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6688833" y="4627609"/>
            <a:ext cx="882998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Central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Office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829400" y="2338910"/>
            <a:ext cx="762773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Field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Office</a:t>
            </a:r>
          </a:p>
        </p:txBody>
      </p:sp>
      <p:pic>
        <p:nvPicPr>
          <p:cNvPr id="217" name="Picture 216">
            <a:extLst>
              <a:ext uri="{FF2B5EF4-FFF2-40B4-BE49-F238E27FC236}">
                <a16:creationId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581084" y="4785678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1" name="Picture 220">
            <a:extLst>
              <a:ext uri="{FF2B5EF4-FFF2-40B4-BE49-F238E27FC236}">
                <a16:creationId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050120" y="5124493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532170" y="5470677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3" name="TextBox 222"/>
          <p:cNvSpPr txBox="1"/>
          <p:nvPr/>
        </p:nvSpPr>
        <p:spPr>
          <a:xfrm>
            <a:off x="2372812" y="5566054"/>
            <a:ext cx="965072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Base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Stations</a:t>
            </a:r>
          </a:p>
        </p:txBody>
      </p:sp>
      <p:cxnSp>
        <p:nvCxnSpPr>
          <p:cNvPr id="224" name="Straight Connector 223"/>
          <p:cNvCxnSpPr>
            <a:endCxn id="31" idx="1"/>
          </p:cNvCxnSpPr>
          <p:nvPr/>
        </p:nvCxnSpPr>
        <p:spPr>
          <a:xfrm>
            <a:off x="2866279" y="4915611"/>
            <a:ext cx="19071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endCxn id="31" idx="1"/>
          </p:cNvCxnSpPr>
          <p:nvPr/>
        </p:nvCxnSpPr>
        <p:spPr>
          <a:xfrm flipV="1">
            <a:off x="3230569" y="4915611"/>
            <a:ext cx="1542815" cy="3605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>
            <a:endCxn id="31" idx="1"/>
          </p:cNvCxnSpPr>
          <p:nvPr/>
        </p:nvCxnSpPr>
        <p:spPr>
          <a:xfrm flipV="1">
            <a:off x="3770764" y="4915611"/>
            <a:ext cx="1002619" cy="70462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46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C80049E9-5718-1A45-B4C6-1851E1ACD413}" vid="{AB6B7CC7-91B7-4C44-A7EB-5D51C610F1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Book</Template>
  <TotalTime>80464</TotalTime>
  <Words>1861</Words>
  <Application>Microsoft Macintosh PowerPoint</Application>
  <PresentationFormat>Widescreen</PresentationFormat>
  <Paragraphs>1103</Paragraphs>
  <Slides>53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ＭＳ Ｐゴシック</vt:lpstr>
      <vt:lpstr>Arial</vt:lpstr>
      <vt:lpstr>Calibri</vt:lpstr>
      <vt:lpstr>Calibri Light</vt:lpstr>
      <vt:lpstr>Consolas</vt:lpstr>
      <vt:lpstr>Gotham Book</vt:lpstr>
      <vt:lpstr>Mangal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Bruce Davie</cp:lastModifiedBy>
  <cp:revision>310</cp:revision>
  <cp:lastPrinted>2021-07-02T05:16:14Z</cp:lastPrinted>
  <dcterms:created xsi:type="dcterms:W3CDTF">2019-12-10T16:47:01Z</dcterms:created>
  <dcterms:modified xsi:type="dcterms:W3CDTF">2021-07-19T06:19:29Z</dcterms:modified>
</cp:coreProperties>
</file>